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50" d="100"/>
          <a:sy n="150" d="100"/>
        </p:scale>
        <p:origin x="880"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2E625F-1900-5043-BB2D-BCA3C181B037}" type="datetimeFigureOut">
              <a:rPr lang="en-US" smtClean="0"/>
              <a:t>20/05/15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560190-99FD-3E4E-9C0A-B66C46E32549}" type="slidenum">
              <a:rPr lang="en-US" smtClean="0"/>
              <a:t>‹#›</a:t>
            </a:fld>
            <a:endParaRPr lang="en-US"/>
          </a:p>
        </p:txBody>
      </p:sp>
    </p:spTree>
    <p:extLst>
      <p:ext uri="{BB962C8B-B14F-4D97-AF65-F5344CB8AC3E}">
        <p14:creationId xmlns:p14="http://schemas.microsoft.com/office/powerpoint/2010/main" val="110464679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560190-99FD-3E4E-9C0A-B66C46E32549}" type="slidenum">
              <a:rPr lang="en-US" smtClean="0"/>
              <a:t>1</a:t>
            </a:fld>
            <a:endParaRPr lang="en-US"/>
          </a:p>
        </p:txBody>
      </p:sp>
    </p:spTree>
    <p:extLst>
      <p:ext uri="{BB962C8B-B14F-4D97-AF65-F5344CB8AC3E}">
        <p14:creationId xmlns:p14="http://schemas.microsoft.com/office/powerpoint/2010/main" val="2343148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FFC82D-C56A-B845-9515-62DD68A65328}" type="datetimeFigureOut">
              <a:rPr lang="en-US" smtClean="0"/>
              <a:t>20/05/15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D8FD49-FB9D-BC45-AC96-A07ACC1D8B84}" type="slidenum">
              <a:rPr lang="en-US" smtClean="0"/>
              <a:t>‹#›</a:t>
            </a:fld>
            <a:endParaRPr lang="en-US"/>
          </a:p>
        </p:txBody>
      </p:sp>
    </p:spTree>
    <p:extLst>
      <p:ext uri="{BB962C8B-B14F-4D97-AF65-F5344CB8AC3E}">
        <p14:creationId xmlns:p14="http://schemas.microsoft.com/office/powerpoint/2010/main" val="2626810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FFC82D-C56A-B845-9515-62DD68A65328}" type="datetimeFigureOut">
              <a:rPr lang="en-US" smtClean="0"/>
              <a:t>20/05/15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D8FD49-FB9D-BC45-AC96-A07ACC1D8B84}" type="slidenum">
              <a:rPr lang="en-US" smtClean="0"/>
              <a:t>‹#›</a:t>
            </a:fld>
            <a:endParaRPr lang="en-US"/>
          </a:p>
        </p:txBody>
      </p:sp>
    </p:spTree>
    <p:extLst>
      <p:ext uri="{BB962C8B-B14F-4D97-AF65-F5344CB8AC3E}">
        <p14:creationId xmlns:p14="http://schemas.microsoft.com/office/powerpoint/2010/main" val="3184761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FFC82D-C56A-B845-9515-62DD68A65328}" type="datetimeFigureOut">
              <a:rPr lang="en-US" smtClean="0"/>
              <a:t>20/05/15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D8FD49-FB9D-BC45-AC96-A07ACC1D8B84}" type="slidenum">
              <a:rPr lang="en-US" smtClean="0"/>
              <a:t>‹#›</a:t>
            </a:fld>
            <a:endParaRPr lang="en-US"/>
          </a:p>
        </p:txBody>
      </p:sp>
    </p:spTree>
    <p:extLst>
      <p:ext uri="{BB962C8B-B14F-4D97-AF65-F5344CB8AC3E}">
        <p14:creationId xmlns:p14="http://schemas.microsoft.com/office/powerpoint/2010/main" val="1706761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FFC82D-C56A-B845-9515-62DD68A65328}" type="datetimeFigureOut">
              <a:rPr lang="en-US" smtClean="0"/>
              <a:t>20/05/15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D8FD49-FB9D-BC45-AC96-A07ACC1D8B84}" type="slidenum">
              <a:rPr lang="en-US" smtClean="0"/>
              <a:t>‹#›</a:t>
            </a:fld>
            <a:endParaRPr lang="en-US"/>
          </a:p>
        </p:txBody>
      </p:sp>
    </p:spTree>
    <p:extLst>
      <p:ext uri="{BB962C8B-B14F-4D97-AF65-F5344CB8AC3E}">
        <p14:creationId xmlns:p14="http://schemas.microsoft.com/office/powerpoint/2010/main" val="133007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FFC82D-C56A-B845-9515-62DD68A65328}" type="datetimeFigureOut">
              <a:rPr lang="en-US" smtClean="0"/>
              <a:t>20/05/15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D8FD49-FB9D-BC45-AC96-A07ACC1D8B84}" type="slidenum">
              <a:rPr lang="en-US" smtClean="0"/>
              <a:t>‹#›</a:t>
            </a:fld>
            <a:endParaRPr lang="en-US"/>
          </a:p>
        </p:txBody>
      </p:sp>
    </p:spTree>
    <p:extLst>
      <p:ext uri="{BB962C8B-B14F-4D97-AF65-F5344CB8AC3E}">
        <p14:creationId xmlns:p14="http://schemas.microsoft.com/office/powerpoint/2010/main" val="1469496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FFC82D-C56A-B845-9515-62DD68A65328}" type="datetimeFigureOut">
              <a:rPr lang="en-US" smtClean="0"/>
              <a:t>20/05/15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D8FD49-FB9D-BC45-AC96-A07ACC1D8B84}" type="slidenum">
              <a:rPr lang="en-US" smtClean="0"/>
              <a:t>‹#›</a:t>
            </a:fld>
            <a:endParaRPr lang="en-US"/>
          </a:p>
        </p:txBody>
      </p:sp>
    </p:spTree>
    <p:extLst>
      <p:ext uri="{BB962C8B-B14F-4D97-AF65-F5344CB8AC3E}">
        <p14:creationId xmlns:p14="http://schemas.microsoft.com/office/powerpoint/2010/main" val="2350094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FFC82D-C56A-B845-9515-62DD68A65328}" type="datetimeFigureOut">
              <a:rPr lang="en-US" smtClean="0"/>
              <a:t>20/05/15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D8FD49-FB9D-BC45-AC96-A07ACC1D8B84}" type="slidenum">
              <a:rPr lang="en-US" smtClean="0"/>
              <a:t>‹#›</a:t>
            </a:fld>
            <a:endParaRPr lang="en-US"/>
          </a:p>
        </p:txBody>
      </p:sp>
    </p:spTree>
    <p:extLst>
      <p:ext uri="{BB962C8B-B14F-4D97-AF65-F5344CB8AC3E}">
        <p14:creationId xmlns:p14="http://schemas.microsoft.com/office/powerpoint/2010/main" val="481025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FFC82D-C56A-B845-9515-62DD68A65328}" type="datetimeFigureOut">
              <a:rPr lang="en-US" smtClean="0"/>
              <a:t>20/05/15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D8FD49-FB9D-BC45-AC96-A07ACC1D8B84}" type="slidenum">
              <a:rPr lang="en-US" smtClean="0"/>
              <a:t>‹#›</a:t>
            </a:fld>
            <a:endParaRPr lang="en-US"/>
          </a:p>
        </p:txBody>
      </p:sp>
    </p:spTree>
    <p:extLst>
      <p:ext uri="{BB962C8B-B14F-4D97-AF65-F5344CB8AC3E}">
        <p14:creationId xmlns:p14="http://schemas.microsoft.com/office/powerpoint/2010/main" val="3539343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FFC82D-C56A-B845-9515-62DD68A65328}" type="datetimeFigureOut">
              <a:rPr lang="en-US" smtClean="0"/>
              <a:t>20/05/15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D8FD49-FB9D-BC45-AC96-A07ACC1D8B84}" type="slidenum">
              <a:rPr lang="en-US" smtClean="0"/>
              <a:t>‹#›</a:t>
            </a:fld>
            <a:endParaRPr lang="en-US"/>
          </a:p>
        </p:txBody>
      </p:sp>
    </p:spTree>
    <p:extLst>
      <p:ext uri="{BB962C8B-B14F-4D97-AF65-F5344CB8AC3E}">
        <p14:creationId xmlns:p14="http://schemas.microsoft.com/office/powerpoint/2010/main" val="3054054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FFC82D-C56A-B845-9515-62DD68A65328}" type="datetimeFigureOut">
              <a:rPr lang="en-US" smtClean="0"/>
              <a:t>20/05/15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D8FD49-FB9D-BC45-AC96-A07ACC1D8B84}" type="slidenum">
              <a:rPr lang="en-US" smtClean="0"/>
              <a:t>‹#›</a:t>
            </a:fld>
            <a:endParaRPr lang="en-US"/>
          </a:p>
        </p:txBody>
      </p:sp>
    </p:spTree>
    <p:extLst>
      <p:ext uri="{BB962C8B-B14F-4D97-AF65-F5344CB8AC3E}">
        <p14:creationId xmlns:p14="http://schemas.microsoft.com/office/powerpoint/2010/main" val="659850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FFC82D-C56A-B845-9515-62DD68A65328}" type="datetimeFigureOut">
              <a:rPr lang="en-US" smtClean="0"/>
              <a:t>20/05/15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D8FD49-FB9D-BC45-AC96-A07ACC1D8B84}" type="slidenum">
              <a:rPr lang="en-US" smtClean="0"/>
              <a:t>‹#›</a:t>
            </a:fld>
            <a:endParaRPr lang="en-US"/>
          </a:p>
        </p:txBody>
      </p:sp>
    </p:spTree>
    <p:extLst>
      <p:ext uri="{BB962C8B-B14F-4D97-AF65-F5344CB8AC3E}">
        <p14:creationId xmlns:p14="http://schemas.microsoft.com/office/powerpoint/2010/main" val="102535095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FFC82D-C56A-B845-9515-62DD68A65328}" type="datetimeFigureOut">
              <a:rPr lang="en-US" smtClean="0"/>
              <a:t>20/05/15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D8FD49-FB9D-BC45-AC96-A07ACC1D8B84}" type="slidenum">
              <a:rPr lang="en-US" smtClean="0"/>
              <a:t>‹#›</a:t>
            </a:fld>
            <a:endParaRPr lang="en-US"/>
          </a:p>
        </p:txBody>
      </p:sp>
    </p:spTree>
    <p:extLst>
      <p:ext uri="{BB962C8B-B14F-4D97-AF65-F5344CB8AC3E}">
        <p14:creationId xmlns:p14="http://schemas.microsoft.com/office/powerpoint/2010/main" val="2080356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625199378"/>
              </p:ext>
            </p:extLst>
          </p:nvPr>
        </p:nvGraphicFramePr>
        <p:xfrm>
          <a:off x="3883" y="1977"/>
          <a:ext cx="3365850" cy="6856021"/>
        </p:xfrm>
        <a:graphic>
          <a:graphicData uri="http://schemas.openxmlformats.org/drawingml/2006/table">
            <a:tbl>
              <a:tblPr firstRow="1" bandRow="1">
                <a:tableStyleId>{5940675A-B579-460E-94D1-54222C63F5DA}</a:tableStyleId>
              </a:tblPr>
              <a:tblGrid>
                <a:gridCol w="736832"/>
                <a:gridCol w="2629018"/>
              </a:tblGrid>
              <a:tr h="372111">
                <a:tc>
                  <a:txBody>
                    <a:bodyPr/>
                    <a:lstStyle/>
                    <a:p>
                      <a:r>
                        <a:rPr lang="en-US" sz="1200" dirty="0" smtClean="0">
                          <a:solidFill>
                            <a:srgbClr val="FFFFFF"/>
                          </a:solidFill>
                        </a:rPr>
                        <a:t>Chapter</a:t>
                      </a:r>
                      <a:endParaRPr lang="en-US" sz="1200" dirty="0">
                        <a:solidFill>
                          <a:srgbClr val="FFFFFF"/>
                        </a:solidFill>
                      </a:endParaRPr>
                    </a:p>
                  </a:txBody>
                  <a:tcPr>
                    <a:solidFill>
                      <a:schemeClr val="tx1"/>
                    </a:solidFill>
                  </a:tcPr>
                </a:tc>
                <a:tc>
                  <a:txBody>
                    <a:bodyPr/>
                    <a:lstStyle/>
                    <a:p>
                      <a:r>
                        <a:rPr lang="en-US" sz="1200" dirty="0" smtClean="0">
                          <a:solidFill>
                            <a:schemeClr val="bg1"/>
                          </a:solidFill>
                        </a:rPr>
                        <a:t>Plot</a:t>
                      </a:r>
                      <a:endParaRPr lang="en-US" sz="1200" dirty="0">
                        <a:solidFill>
                          <a:schemeClr val="bg1"/>
                        </a:solidFill>
                      </a:endParaRPr>
                    </a:p>
                  </a:txBody>
                  <a:tcPr>
                    <a:solidFill>
                      <a:schemeClr val="tx1"/>
                    </a:solidFill>
                  </a:tcPr>
                </a:tc>
              </a:tr>
              <a:tr h="519936">
                <a:tc>
                  <a:txBody>
                    <a:bodyPr/>
                    <a:lstStyle/>
                    <a:p>
                      <a:r>
                        <a:rPr lang="en-US" sz="700" dirty="0" smtClean="0"/>
                        <a:t>1 The</a:t>
                      </a:r>
                      <a:r>
                        <a:rPr lang="en-US" sz="700" baseline="0" dirty="0" smtClean="0"/>
                        <a:t> Story of the Door</a:t>
                      </a:r>
                      <a:endParaRPr lang="en-US" sz="700" dirty="0"/>
                    </a:p>
                  </a:txBody>
                  <a:tcPr/>
                </a:tc>
                <a:tc>
                  <a:txBody>
                    <a:bodyPr/>
                    <a:lstStyle/>
                    <a:p>
                      <a:r>
                        <a:rPr lang="en-US" sz="700" i="1" baseline="0" dirty="0" smtClean="0"/>
                        <a:t>Passing a strange-looking door whilst out for a walk, Enfield tells Utterson about incident involving a man (Hyde) trampling on a young girl. The man paid the girl compensation. Enfield says the man had a key to the door (which leads to </a:t>
                      </a:r>
                      <a:r>
                        <a:rPr lang="en-US" sz="700" i="1" baseline="0" dirty="0" err="1" smtClean="0"/>
                        <a:t>Dr</a:t>
                      </a:r>
                      <a:r>
                        <a:rPr lang="en-US" sz="700" i="1" baseline="0" dirty="0" smtClean="0"/>
                        <a:t> Jekyll’s laboratory)</a:t>
                      </a:r>
                      <a:endParaRPr lang="en-US" sz="700" i="1" dirty="0"/>
                    </a:p>
                  </a:txBody>
                  <a:tcPr/>
                </a:tc>
              </a:tr>
              <a:tr h="626982">
                <a:tc>
                  <a:txBody>
                    <a:bodyPr/>
                    <a:lstStyle/>
                    <a:p>
                      <a:r>
                        <a:rPr lang="en-US" sz="700" dirty="0" smtClean="0"/>
                        <a:t>2 Search for Hyde</a:t>
                      </a:r>
                      <a:endParaRPr lang="en-US" sz="700" dirty="0"/>
                    </a:p>
                  </a:txBody>
                  <a:tcPr/>
                </a:tc>
                <a:tc>
                  <a:txBody>
                    <a:bodyPr/>
                    <a:lstStyle/>
                    <a:p>
                      <a:r>
                        <a:rPr lang="en-US" sz="700" i="1" dirty="0" smtClean="0"/>
                        <a:t>Utterson</a:t>
                      </a:r>
                      <a:r>
                        <a:rPr lang="en-US" sz="700" i="1" baseline="0" dirty="0" smtClean="0"/>
                        <a:t> looks at </a:t>
                      </a:r>
                      <a:r>
                        <a:rPr lang="en-US" sz="700" i="1" baseline="0" dirty="0" err="1" smtClean="0"/>
                        <a:t>Dr</a:t>
                      </a:r>
                      <a:r>
                        <a:rPr lang="en-US" sz="700" i="1" baseline="0" dirty="0" smtClean="0"/>
                        <a:t> Jekyll’s will and discovers that he has left his possessions to </a:t>
                      </a:r>
                      <a:r>
                        <a:rPr lang="en-US" sz="700" i="1" baseline="0" dirty="0" err="1" smtClean="0"/>
                        <a:t>Mr</a:t>
                      </a:r>
                      <a:r>
                        <a:rPr lang="en-US" sz="700" i="1" baseline="0" dirty="0" smtClean="0"/>
                        <a:t> Hyde in the event of his disappearance. Utterson watches the door and sees Hyde unlock it, then goes to warn Jekyll. Jekyll isn’t in, but Poole tells him that the servants have been told to obey Hyde.</a:t>
                      </a:r>
                      <a:endParaRPr lang="en-US" sz="700" i="1" dirty="0"/>
                    </a:p>
                  </a:txBody>
                  <a:tcPr/>
                </a:tc>
              </a:tr>
              <a:tr h="458767">
                <a:tc>
                  <a:txBody>
                    <a:bodyPr/>
                    <a:lstStyle/>
                    <a:p>
                      <a:r>
                        <a:rPr lang="en-US" sz="700" dirty="0" smtClean="0"/>
                        <a:t>3 </a:t>
                      </a:r>
                      <a:r>
                        <a:rPr lang="en-US" sz="700" dirty="0" err="1" smtClean="0"/>
                        <a:t>Dr</a:t>
                      </a:r>
                      <a:r>
                        <a:rPr lang="en-US" sz="700" dirty="0" smtClean="0"/>
                        <a:t> Jekyll</a:t>
                      </a:r>
                      <a:r>
                        <a:rPr lang="en-US" sz="700" baseline="0" dirty="0" smtClean="0"/>
                        <a:t> was Quite at Ease</a:t>
                      </a:r>
                      <a:endParaRPr lang="en-US" sz="700" dirty="0"/>
                    </a:p>
                  </a:txBody>
                  <a:tcPr/>
                </a:tc>
                <a:tc>
                  <a:txBody>
                    <a:bodyPr/>
                    <a:lstStyle/>
                    <a:p>
                      <a:r>
                        <a:rPr lang="en-US" sz="700" i="1" dirty="0" smtClean="0"/>
                        <a:t>Two weeks</a:t>
                      </a:r>
                      <a:r>
                        <a:rPr lang="en-US" sz="700" i="1" baseline="0" dirty="0" smtClean="0"/>
                        <a:t> later, Utterson goes to a dinner party at Jekyll’s house and tells him about his concerns. Jekyll laughs off his worries.</a:t>
                      </a:r>
                      <a:endParaRPr lang="en-US" sz="700" i="1" dirty="0"/>
                    </a:p>
                  </a:txBody>
                  <a:tcPr/>
                </a:tc>
              </a:tr>
              <a:tr h="734028">
                <a:tc>
                  <a:txBody>
                    <a:bodyPr/>
                    <a:lstStyle/>
                    <a:p>
                      <a:r>
                        <a:rPr lang="en-US" sz="700" dirty="0" smtClean="0"/>
                        <a:t>4 The Carew Murder Case</a:t>
                      </a:r>
                      <a:endParaRPr lang="en-US" sz="700" dirty="0"/>
                    </a:p>
                  </a:txBody>
                  <a:tcPr/>
                </a:tc>
                <a:tc>
                  <a:txBody>
                    <a:bodyPr/>
                    <a:lstStyle/>
                    <a:p>
                      <a:r>
                        <a:rPr lang="en-US" sz="700" i="1" dirty="0" smtClean="0"/>
                        <a:t>Nearly</a:t>
                      </a:r>
                      <a:r>
                        <a:rPr lang="en-US" sz="700" i="1" baseline="0" dirty="0" smtClean="0"/>
                        <a:t> a year later, an elderly gentleman is murdered in the street by Hyde. A letter to Utterson is found on the body. Utterson recognises the murder weapon has a broken walking cane of Jekyll’s. He takes the police to Jekyll’s house to find Hyde, but are told he hasn’t been there for two months. They find the other half of the cane and signs of a quick exit.</a:t>
                      </a:r>
                      <a:endParaRPr lang="en-US" sz="700" i="1" dirty="0"/>
                    </a:p>
                  </a:txBody>
                  <a:tcPr/>
                </a:tc>
              </a:tr>
              <a:tr h="519936">
                <a:tc>
                  <a:txBody>
                    <a:bodyPr/>
                    <a:lstStyle/>
                    <a:p>
                      <a:r>
                        <a:rPr lang="en-US" sz="700" dirty="0" smtClean="0"/>
                        <a:t>5 Incident of the Letter</a:t>
                      </a:r>
                      <a:endParaRPr lang="en-US" sz="700" dirty="0"/>
                    </a:p>
                  </a:txBody>
                  <a:tcPr/>
                </a:tc>
                <a:tc>
                  <a:txBody>
                    <a:bodyPr/>
                    <a:lstStyle/>
                    <a:p>
                      <a:r>
                        <a:rPr lang="en-US" sz="700" i="1" dirty="0" smtClean="0"/>
                        <a:t>Utterson</a:t>
                      </a:r>
                      <a:r>
                        <a:rPr lang="en-US" sz="700" i="1" baseline="0" dirty="0" smtClean="0"/>
                        <a:t> goes to Jekyll’s house and finds him ‘looking deadly sick’. He asks about Hyde but Jekyll shows him a letter that says he won’t be back. Utterson believes the letter has been forged by Jekyll to cover for Hyde.</a:t>
                      </a:r>
                      <a:endParaRPr lang="en-US" sz="700" i="1" dirty="0"/>
                    </a:p>
                  </a:txBody>
                  <a:tcPr/>
                </a:tc>
              </a:tr>
              <a:tr h="948119">
                <a:tc>
                  <a:txBody>
                    <a:bodyPr/>
                    <a:lstStyle/>
                    <a:p>
                      <a:r>
                        <a:rPr lang="en-US" sz="700" dirty="0" smtClean="0"/>
                        <a:t>6 Remarkable Incident</a:t>
                      </a:r>
                      <a:r>
                        <a:rPr lang="en-US" sz="700" baseline="0" dirty="0" smtClean="0"/>
                        <a:t> of </a:t>
                      </a:r>
                      <a:r>
                        <a:rPr lang="en-US" sz="700" baseline="0" dirty="0" err="1" smtClean="0"/>
                        <a:t>Dr</a:t>
                      </a:r>
                      <a:r>
                        <a:rPr lang="en-US" sz="700" baseline="0" dirty="0" smtClean="0"/>
                        <a:t> Lanyon</a:t>
                      </a:r>
                      <a:endParaRPr lang="en-US" sz="700" dirty="0"/>
                    </a:p>
                  </a:txBody>
                  <a:tcPr/>
                </a:tc>
                <a:tc>
                  <a:txBody>
                    <a:bodyPr/>
                    <a:lstStyle/>
                    <a:p>
                      <a:r>
                        <a:rPr lang="en-US" sz="700" i="1" dirty="0" smtClean="0"/>
                        <a:t>Hyde has disappeared</a:t>
                      </a:r>
                      <a:r>
                        <a:rPr lang="en-US" sz="700" i="1" baseline="0" dirty="0" smtClean="0"/>
                        <a:t> and Jekyll seems more happy and sociable until a sudden depression strikes him. Utterson visits </a:t>
                      </a:r>
                      <a:r>
                        <a:rPr lang="en-US" sz="700" i="1" baseline="0" dirty="0" err="1" smtClean="0"/>
                        <a:t>Dr</a:t>
                      </a:r>
                      <a:r>
                        <a:rPr lang="en-US" sz="700" i="1" baseline="0" dirty="0" smtClean="0"/>
                        <a:t> Lanyon on his death-bed, who hints that Jekyll is the cause of his illness. Utterson writes to Jekyll and receives a reply that suggests he is has fallen ‘under a dark influence’. Lanyon dies and leaves a note for Utterson to open after the death or disappearance of Jekyll. Utterson tries to revisit Jekyll but is told by Poole that he is living in isolation.</a:t>
                      </a:r>
                      <a:endParaRPr lang="en-US" sz="700" i="1" dirty="0"/>
                    </a:p>
                  </a:txBody>
                  <a:tcPr/>
                </a:tc>
              </a:tr>
              <a:tr h="519936">
                <a:tc>
                  <a:txBody>
                    <a:bodyPr/>
                    <a:lstStyle/>
                    <a:p>
                      <a:r>
                        <a:rPr lang="en-US" sz="700" dirty="0" smtClean="0"/>
                        <a:t>7 Incident at</a:t>
                      </a:r>
                      <a:r>
                        <a:rPr lang="en-US" sz="700" baseline="0" dirty="0" smtClean="0"/>
                        <a:t> the Window</a:t>
                      </a:r>
                      <a:endParaRPr lang="en-US" sz="700" dirty="0"/>
                    </a:p>
                  </a:txBody>
                  <a:tcPr/>
                </a:tc>
                <a:tc>
                  <a:txBody>
                    <a:bodyPr/>
                    <a:lstStyle/>
                    <a:p>
                      <a:r>
                        <a:rPr lang="en-US" sz="700" i="1" dirty="0" smtClean="0"/>
                        <a:t>Utterson and Enfield are</a:t>
                      </a:r>
                      <a:r>
                        <a:rPr lang="en-US" sz="700" i="1" baseline="0" dirty="0" smtClean="0"/>
                        <a:t> out for walk and pass Jekyll’s window, where they see him confined like a prisoner. Utterson calls out and Jekyll’s face has a look of ‘abject terror and despair’. Shocked, Utterson and Enfield leave.</a:t>
                      </a:r>
                      <a:endParaRPr lang="en-US" sz="700" i="1" dirty="0"/>
                    </a:p>
                  </a:txBody>
                  <a:tcPr/>
                </a:tc>
              </a:tr>
              <a:tr h="948119">
                <a:tc>
                  <a:txBody>
                    <a:bodyPr/>
                    <a:lstStyle/>
                    <a:p>
                      <a:r>
                        <a:rPr lang="en-US" sz="700" dirty="0" smtClean="0"/>
                        <a:t>8 The Last Night</a:t>
                      </a:r>
                      <a:endParaRPr lang="en-US" sz="700" dirty="0"/>
                    </a:p>
                  </a:txBody>
                  <a:tcPr/>
                </a:tc>
                <a:tc>
                  <a:txBody>
                    <a:bodyPr/>
                    <a:lstStyle/>
                    <a:p>
                      <a:r>
                        <a:rPr lang="en-US" sz="700" i="1" dirty="0" smtClean="0"/>
                        <a:t>Poole visits</a:t>
                      </a:r>
                      <a:r>
                        <a:rPr lang="en-US" sz="700" i="1" baseline="0" dirty="0" smtClean="0"/>
                        <a:t> Utterson and asks him to come to Jekyll’s house. The door to the laboratory is locked and the voice inside sounds like Hyde. Poole says that the voice has been asking for days for a chemical to be brought, but has rejected it each time as it is not pure. They break down the door and find a twitching body with a vial in its hands. There is also a will which leaves everything to Utterson and a package containing Jekyll’s confession and a letter asking Utterson to read Lanyon’s letter. </a:t>
                      </a:r>
                      <a:endParaRPr lang="en-US" sz="700" i="1" dirty="0"/>
                    </a:p>
                  </a:txBody>
                  <a:tcPr/>
                </a:tc>
              </a:tr>
              <a:tr h="626982">
                <a:tc>
                  <a:txBody>
                    <a:bodyPr/>
                    <a:lstStyle/>
                    <a:p>
                      <a:r>
                        <a:rPr lang="en-US" sz="700" dirty="0" smtClean="0"/>
                        <a:t>9 </a:t>
                      </a:r>
                      <a:r>
                        <a:rPr lang="en-US" sz="700" dirty="0" err="1" smtClean="0"/>
                        <a:t>Dr</a:t>
                      </a:r>
                      <a:r>
                        <a:rPr lang="en-US" sz="700" dirty="0" smtClean="0"/>
                        <a:t> Lanyon’s Narrative</a:t>
                      </a:r>
                      <a:endParaRPr lang="en-US" sz="700" dirty="0"/>
                    </a:p>
                  </a:txBody>
                  <a:tcPr/>
                </a:tc>
                <a:tc>
                  <a:txBody>
                    <a:bodyPr/>
                    <a:lstStyle/>
                    <a:p>
                      <a:r>
                        <a:rPr lang="en-US" sz="700" i="1" dirty="0" smtClean="0"/>
                        <a:t>The contents of Lanyon’s letter</a:t>
                      </a:r>
                      <a:r>
                        <a:rPr lang="en-US" sz="700" i="1" baseline="0" dirty="0" smtClean="0"/>
                        <a:t> tells of how he received a letter from Jekyll asking him to collect chemicals, a vial and notebook from Jekyll’s laboratory and give it to a man who would call at midnight. A grotesque man arrives and drinks the potion which transforms him into Jekyll, causing Lanyon to fall ill.</a:t>
                      </a:r>
                      <a:endParaRPr lang="en-US" sz="700" i="1" dirty="0"/>
                    </a:p>
                  </a:txBody>
                  <a:tcPr/>
                </a:tc>
              </a:tr>
              <a:tr h="581105">
                <a:tc>
                  <a:txBody>
                    <a:bodyPr/>
                    <a:lstStyle/>
                    <a:p>
                      <a:r>
                        <a:rPr lang="en-US" sz="700" dirty="0" smtClean="0"/>
                        <a:t>10 Henry Jekyll’s Full Statement of the Case</a:t>
                      </a:r>
                      <a:endParaRPr lang="en-US" sz="700" dirty="0"/>
                    </a:p>
                  </a:txBody>
                  <a:tcPr/>
                </a:tc>
                <a:tc>
                  <a:txBody>
                    <a:bodyPr/>
                    <a:lstStyle/>
                    <a:p>
                      <a:r>
                        <a:rPr lang="en-US" sz="700" i="1" dirty="0" smtClean="0"/>
                        <a:t>Jekyll</a:t>
                      </a:r>
                      <a:r>
                        <a:rPr lang="en-US" sz="700" i="1" baseline="0" dirty="0" smtClean="0"/>
                        <a:t> tells the story of how he turned into Hyde. It began as a scientific investigation into the duality of human nature and an attempt to destroy his ‘darker self’. Eventually he became addicted to being Hyde, who increasingly took over and destroyed him.</a:t>
                      </a:r>
                      <a:endParaRPr lang="en-US" sz="700" i="1" dirty="0"/>
                    </a:p>
                  </a:txBody>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650138212"/>
              </p:ext>
            </p:extLst>
          </p:nvPr>
        </p:nvGraphicFramePr>
        <p:xfrm>
          <a:off x="3369733" y="0"/>
          <a:ext cx="2912534" cy="3339253"/>
        </p:xfrm>
        <a:graphic>
          <a:graphicData uri="http://schemas.openxmlformats.org/drawingml/2006/table">
            <a:tbl>
              <a:tblPr firstRow="1" bandRow="1">
                <a:tableStyleId>{5940675A-B579-460E-94D1-54222C63F5DA}</a:tableStyleId>
              </a:tblPr>
              <a:tblGrid>
                <a:gridCol w="1047895"/>
                <a:gridCol w="1864639"/>
              </a:tblGrid>
              <a:tr h="372533">
                <a:tc>
                  <a:txBody>
                    <a:bodyPr/>
                    <a:lstStyle/>
                    <a:p>
                      <a:r>
                        <a:rPr lang="en-US" sz="1200" dirty="0" smtClean="0">
                          <a:solidFill>
                            <a:srgbClr val="FFFFFF"/>
                          </a:solidFill>
                        </a:rPr>
                        <a:t>Character</a:t>
                      </a:r>
                      <a:endParaRPr lang="en-US" sz="1200" dirty="0">
                        <a:solidFill>
                          <a:srgbClr val="FFFFFF"/>
                        </a:solidFill>
                      </a:endParaRPr>
                    </a:p>
                  </a:txBody>
                  <a:tcPr>
                    <a:solidFill>
                      <a:srgbClr val="000000"/>
                    </a:solidFill>
                  </a:tcPr>
                </a:tc>
                <a:tc>
                  <a:txBody>
                    <a:bodyPr/>
                    <a:lstStyle/>
                    <a:p>
                      <a:endParaRPr lang="en-US" dirty="0"/>
                    </a:p>
                  </a:txBody>
                  <a:tcPr>
                    <a:solidFill>
                      <a:srgbClr val="000000"/>
                    </a:solidFill>
                  </a:tcPr>
                </a:tc>
              </a:tr>
              <a:tr h="370840">
                <a:tc>
                  <a:txBody>
                    <a:bodyPr/>
                    <a:lstStyle/>
                    <a:p>
                      <a:r>
                        <a:rPr lang="en-US" sz="900" dirty="0" err="1" smtClean="0"/>
                        <a:t>Dr</a:t>
                      </a:r>
                      <a:r>
                        <a:rPr lang="en-US" sz="900" dirty="0" smtClean="0"/>
                        <a:t> Henry Jekyll</a:t>
                      </a:r>
                      <a:endParaRPr lang="en-US" sz="900" dirty="0"/>
                    </a:p>
                  </a:txBody>
                  <a:tcPr/>
                </a:tc>
                <a:tc>
                  <a:txBody>
                    <a:bodyPr/>
                    <a:lstStyle/>
                    <a:p>
                      <a:r>
                        <a:rPr lang="en-US" sz="800" i="1" dirty="0" smtClean="0"/>
                        <a:t>A doctor and experimental</a:t>
                      </a:r>
                      <a:r>
                        <a:rPr lang="en-US" sz="800" i="1" baseline="0" dirty="0" smtClean="0"/>
                        <a:t> scientist who is both wealthy and respectable.</a:t>
                      </a:r>
                      <a:endParaRPr lang="en-US" sz="800" i="1" dirty="0"/>
                    </a:p>
                  </a:txBody>
                  <a:tcPr/>
                </a:tc>
              </a:tr>
              <a:tr h="370840">
                <a:tc>
                  <a:txBody>
                    <a:bodyPr/>
                    <a:lstStyle/>
                    <a:p>
                      <a:r>
                        <a:rPr lang="en-US" sz="900" dirty="0" err="1" smtClean="0"/>
                        <a:t>Mr</a:t>
                      </a:r>
                      <a:r>
                        <a:rPr lang="en-US" sz="900" dirty="0" smtClean="0"/>
                        <a:t> Edward</a:t>
                      </a:r>
                      <a:r>
                        <a:rPr lang="en-US" sz="900" baseline="0" dirty="0" smtClean="0"/>
                        <a:t> Hyde</a:t>
                      </a:r>
                      <a:endParaRPr lang="en-US" sz="900" dirty="0"/>
                    </a:p>
                  </a:txBody>
                  <a:tcPr/>
                </a:tc>
                <a:tc>
                  <a:txBody>
                    <a:bodyPr/>
                    <a:lstStyle/>
                    <a:p>
                      <a:r>
                        <a:rPr lang="en-US" sz="800" i="1" dirty="0" smtClean="0"/>
                        <a:t>A small,</a:t>
                      </a:r>
                      <a:r>
                        <a:rPr lang="en-US" sz="800" i="1" baseline="0" dirty="0" smtClean="0"/>
                        <a:t> violent and unpleasant-looking man; an unrepentant criminal.</a:t>
                      </a:r>
                      <a:endParaRPr lang="en-US" sz="800" i="1" dirty="0"/>
                    </a:p>
                  </a:txBody>
                  <a:tcPr/>
                </a:tc>
              </a:tr>
              <a:tr h="370840">
                <a:tc>
                  <a:txBody>
                    <a:bodyPr/>
                    <a:lstStyle/>
                    <a:p>
                      <a:r>
                        <a:rPr lang="en-US" sz="900" dirty="0" smtClean="0"/>
                        <a:t>Gabriel Utterson</a:t>
                      </a:r>
                      <a:endParaRPr lang="en-US" sz="900" dirty="0"/>
                    </a:p>
                  </a:txBody>
                  <a:tcPr/>
                </a:tc>
                <a:tc>
                  <a:txBody>
                    <a:bodyPr/>
                    <a:lstStyle/>
                    <a:p>
                      <a:r>
                        <a:rPr lang="en-US" sz="800" i="1" dirty="0" smtClean="0"/>
                        <a:t>A calm</a:t>
                      </a:r>
                      <a:r>
                        <a:rPr lang="en-US" sz="800" i="1" baseline="0" dirty="0" smtClean="0"/>
                        <a:t> and rational lawyer and friend of Jekyll.</a:t>
                      </a:r>
                      <a:endParaRPr lang="en-US" sz="800" i="1" dirty="0"/>
                    </a:p>
                  </a:txBody>
                  <a:tcPr/>
                </a:tc>
              </a:tr>
              <a:tr h="370840">
                <a:tc>
                  <a:txBody>
                    <a:bodyPr/>
                    <a:lstStyle/>
                    <a:p>
                      <a:r>
                        <a:rPr lang="en-US" sz="900" dirty="0" err="1" smtClean="0"/>
                        <a:t>Dr</a:t>
                      </a:r>
                      <a:r>
                        <a:rPr lang="en-US" sz="900" dirty="0" smtClean="0"/>
                        <a:t> Hastie Lanyon</a:t>
                      </a:r>
                      <a:endParaRPr lang="en-US" sz="900" dirty="0"/>
                    </a:p>
                  </a:txBody>
                  <a:tcPr/>
                </a:tc>
                <a:tc>
                  <a:txBody>
                    <a:bodyPr/>
                    <a:lstStyle/>
                    <a:p>
                      <a:r>
                        <a:rPr lang="en-US" sz="800" i="1" dirty="0" smtClean="0"/>
                        <a:t>A conventional and respectable doctor and former friend of Jekyll.</a:t>
                      </a:r>
                      <a:endParaRPr lang="en-US" sz="800" i="1" dirty="0"/>
                    </a:p>
                  </a:txBody>
                  <a:tcPr/>
                </a:tc>
              </a:tr>
              <a:tr h="370840">
                <a:tc>
                  <a:txBody>
                    <a:bodyPr/>
                    <a:lstStyle/>
                    <a:p>
                      <a:r>
                        <a:rPr lang="en-US" sz="900" dirty="0" smtClean="0"/>
                        <a:t>Richard Enfield</a:t>
                      </a:r>
                      <a:endParaRPr lang="en-US" sz="900" dirty="0"/>
                    </a:p>
                  </a:txBody>
                  <a:tcPr/>
                </a:tc>
                <a:tc>
                  <a:txBody>
                    <a:bodyPr/>
                    <a:lstStyle/>
                    <a:p>
                      <a:r>
                        <a:rPr lang="en-US" sz="800" i="1" dirty="0" smtClean="0"/>
                        <a:t>A distant relative of</a:t>
                      </a:r>
                      <a:r>
                        <a:rPr lang="en-US" sz="800" i="1" baseline="0" dirty="0" smtClean="0"/>
                        <a:t> Utterson and well-known man about town.</a:t>
                      </a:r>
                      <a:endParaRPr lang="en-US" sz="800" i="1" dirty="0"/>
                    </a:p>
                  </a:txBody>
                  <a:tcPr/>
                </a:tc>
              </a:tr>
              <a:tr h="370840">
                <a:tc>
                  <a:txBody>
                    <a:bodyPr/>
                    <a:lstStyle/>
                    <a:p>
                      <a:r>
                        <a:rPr lang="en-US" sz="900" dirty="0" smtClean="0"/>
                        <a:t>Poole</a:t>
                      </a:r>
                      <a:endParaRPr lang="en-US" sz="900" dirty="0"/>
                    </a:p>
                  </a:txBody>
                  <a:tcPr/>
                </a:tc>
                <a:tc>
                  <a:txBody>
                    <a:bodyPr/>
                    <a:lstStyle/>
                    <a:p>
                      <a:r>
                        <a:rPr lang="en-US" sz="800" i="1" dirty="0" smtClean="0"/>
                        <a:t>Jekyll’s manservant.</a:t>
                      </a:r>
                      <a:endParaRPr lang="en-US" sz="800" i="1" dirty="0"/>
                    </a:p>
                  </a:txBody>
                  <a:tcPr/>
                </a:tc>
              </a:tr>
              <a:tr h="370840">
                <a:tc>
                  <a:txBody>
                    <a:bodyPr/>
                    <a:lstStyle/>
                    <a:p>
                      <a:r>
                        <a:rPr lang="en-US" sz="900" dirty="0" smtClean="0"/>
                        <a:t>Sir Danvers Carew</a:t>
                      </a:r>
                      <a:endParaRPr lang="en-US" sz="900" dirty="0"/>
                    </a:p>
                  </a:txBody>
                  <a:tcPr/>
                </a:tc>
                <a:tc>
                  <a:txBody>
                    <a:bodyPr/>
                    <a:lstStyle/>
                    <a:p>
                      <a:r>
                        <a:rPr lang="en-US" sz="800" i="1" dirty="0" smtClean="0"/>
                        <a:t>A</a:t>
                      </a:r>
                      <a:r>
                        <a:rPr lang="en-US" sz="800" i="1" baseline="0" dirty="0" smtClean="0"/>
                        <a:t> distinguished gentlemen who is beaten to death by Hyde.</a:t>
                      </a:r>
                      <a:endParaRPr lang="en-US" sz="800" i="1" dirty="0"/>
                    </a:p>
                  </a:txBody>
                  <a:tcPr/>
                </a:tc>
              </a:tr>
              <a:tr h="370840">
                <a:tc>
                  <a:txBody>
                    <a:bodyPr/>
                    <a:lstStyle/>
                    <a:p>
                      <a:r>
                        <a:rPr lang="en-US" sz="900" dirty="0" err="1" smtClean="0"/>
                        <a:t>Mr</a:t>
                      </a:r>
                      <a:r>
                        <a:rPr lang="en-US" sz="900" dirty="0" smtClean="0"/>
                        <a:t> Guest</a:t>
                      </a:r>
                      <a:endParaRPr lang="en-US" sz="900" dirty="0"/>
                    </a:p>
                  </a:txBody>
                  <a:tcPr/>
                </a:tc>
                <a:tc>
                  <a:txBody>
                    <a:bodyPr/>
                    <a:lstStyle/>
                    <a:p>
                      <a:r>
                        <a:rPr lang="en-US" sz="800" i="1" dirty="0" err="1" smtClean="0"/>
                        <a:t>Utterson’s</a:t>
                      </a:r>
                      <a:r>
                        <a:rPr lang="en-US" sz="800" i="1" dirty="0" smtClean="0"/>
                        <a:t> secretary and handwriting</a:t>
                      </a:r>
                      <a:r>
                        <a:rPr lang="en-US" sz="800" i="1" baseline="0" dirty="0" smtClean="0"/>
                        <a:t> expert.</a:t>
                      </a:r>
                      <a:endParaRPr lang="en-US" sz="800" i="1" dirty="0"/>
                    </a:p>
                  </a:txBody>
                  <a:tcPr/>
                </a:tc>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972236713"/>
              </p:ext>
            </p:extLst>
          </p:nvPr>
        </p:nvGraphicFramePr>
        <p:xfrm>
          <a:off x="6282269" y="1965"/>
          <a:ext cx="948267" cy="6856021"/>
        </p:xfrm>
        <a:graphic>
          <a:graphicData uri="http://schemas.openxmlformats.org/drawingml/2006/table">
            <a:tbl>
              <a:tblPr firstRow="1" bandRow="1">
                <a:tableStyleId>{5940675A-B579-460E-94D1-54222C63F5DA}</a:tableStyleId>
              </a:tblPr>
              <a:tblGrid>
                <a:gridCol w="948267"/>
              </a:tblGrid>
              <a:tr h="377437">
                <a:tc>
                  <a:txBody>
                    <a:bodyPr/>
                    <a:lstStyle/>
                    <a:p>
                      <a:r>
                        <a:rPr lang="en-US" sz="1200" dirty="0" smtClean="0">
                          <a:solidFill>
                            <a:srgbClr val="FFFFFF"/>
                          </a:solidFill>
                        </a:rPr>
                        <a:t>Vocabulary</a:t>
                      </a:r>
                      <a:endParaRPr lang="en-US" sz="1200" dirty="0">
                        <a:solidFill>
                          <a:srgbClr val="FFFFFF"/>
                        </a:solidFill>
                      </a:endParaRPr>
                    </a:p>
                  </a:txBody>
                  <a:tcPr>
                    <a:solidFill>
                      <a:srgbClr val="000000"/>
                    </a:solidFill>
                  </a:tcPr>
                </a:tc>
              </a:tr>
              <a:tr h="231378">
                <a:tc>
                  <a:txBody>
                    <a:bodyPr/>
                    <a:lstStyle/>
                    <a:p>
                      <a:r>
                        <a:rPr lang="en-US" sz="900" dirty="0" smtClean="0"/>
                        <a:t>aberration</a:t>
                      </a:r>
                      <a:endParaRPr lang="en-US" sz="900" dirty="0"/>
                    </a:p>
                  </a:txBody>
                  <a:tcPr/>
                </a:tc>
              </a:tr>
              <a:tr h="231378">
                <a:tc>
                  <a:txBody>
                    <a:bodyPr/>
                    <a:lstStyle/>
                    <a:p>
                      <a:r>
                        <a:rPr lang="en-US" sz="900" dirty="0" smtClean="0"/>
                        <a:t>abhorrent</a:t>
                      </a:r>
                      <a:endParaRPr lang="en-US" sz="900" dirty="0"/>
                    </a:p>
                  </a:txBody>
                  <a:tcPr/>
                </a:tc>
              </a:tr>
              <a:tr h="231378">
                <a:tc>
                  <a:txBody>
                    <a:bodyPr/>
                    <a:lstStyle/>
                    <a:p>
                      <a:r>
                        <a:rPr lang="en-US" sz="900" dirty="0" smtClean="0"/>
                        <a:t>allegory</a:t>
                      </a:r>
                      <a:endParaRPr lang="en-US" sz="900" dirty="0"/>
                    </a:p>
                  </a:txBody>
                  <a:tcPr/>
                </a:tc>
              </a:tr>
              <a:tr h="231378">
                <a:tc>
                  <a:txBody>
                    <a:bodyPr/>
                    <a:lstStyle/>
                    <a:p>
                      <a:r>
                        <a:rPr lang="en-US" sz="900" dirty="0" smtClean="0"/>
                        <a:t>allusion</a:t>
                      </a:r>
                      <a:endParaRPr lang="en-US" sz="900" dirty="0"/>
                    </a:p>
                  </a:txBody>
                  <a:tcPr/>
                </a:tc>
              </a:tr>
              <a:tr h="231378">
                <a:tc>
                  <a:txBody>
                    <a:bodyPr/>
                    <a:lstStyle/>
                    <a:p>
                      <a:r>
                        <a:rPr lang="en-US" sz="900" dirty="0" smtClean="0"/>
                        <a:t>anxiety</a:t>
                      </a:r>
                      <a:endParaRPr lang="en-US" sz="900" dirty="0"/>
                    </a:p>
                  </a:txBody>
                  <a:tcPr/>
                </a:tc>
              </a:tr>
              <a:tr h="231378">
                <a:tc>
                  <a:txBody>
                    <a:bodyPr/>
                    <a:lstStyle/>
                    <a:p>
                      <a:r>
                        <a:rPr lang="en-US" sz="900" dirty="0" smtClean="0"/>
                        <a:t>atavism</a:t>
                      </a:r>
                      <a:endParaRPr lang="en-US" sz="900" dirty="0"/>
                    </a:p>
                  </a:txBody>
                  <a:tcPr/>
                </a:tc>
              </a:tr>
              <a:tr h="231378">
                <a:tc>
                  <a:txBody>
                    <a:bodyPr/>
                    <a:lstStyle/>
                    <a:p>
                      <a:r>
                        <a:rPr lang="en-US" sz="900" dirty="0" smtClean="0"/>
                        <a:t>consciousness</a:t>
                      </a:r>
                      <a:endParaRPr lang="en-US" sz="900" dirty="0"/>
                    </a:p>
                  </a:txBody>
                  <a:tcPr/>
                </a:tc>
              </a:tr>
              <a:tr h="231378">
                <a:tc>
                  <a:txBody>
                    <a:bodyPr/>
                    <a:lstStyle/>
                    <a:p>
                      <a:r>
                        <a:rPr lang="en-US" sz="900" dirty="0" smtClean="0"/>
                        <a:t>debased</a:t>
                      </a:r>
                      <a:endParaRPr lang="en-US" sz="900" dirty="0"/>
                    </a:p>
                  </a:txBody>
                  <a:tcPr/>
                </a:tc>
              </a:tr>
              <a:tr h="231378">
                <a:tc>
                  <a:txBody>
                    <a:bodyPr/>
                    <a:lstStyle/>
                    <a:p>
                      <a:r>
                        <a:rPr lang="en-US" sz="900" dirty="0" smtClean="0"/>
                        <a:t>degenerate</a:t>
                      </a:r>
                      <a:endParaRPr lang="en-US" sz="900" dirty="0"/>
                    </a:p>
                  </a:txBody>
                  <a:tcPr/>
                </a:tc>
              </a:tr>
              <a:tr h="231378">
                <a:tc>
                  <a:txBody>
                    <a:bodyPr/>
                    <a:lstStyle/>
                    <a:p>
                      <a:r>
                        <a:rPr lang="en-US" sz="900" dirty="0" smtClean="0"/>
                        <a:t>depraved</a:t>
                      </a:r>
                      <a:endParaRPr lang="en-US" sz="900" dirty="0"/>
                    </a:p>
                  </a:txBody>
                  <a:tcPr/>
                </a:tc>
              </a:tr>
              <a:tr h="231378">
                <a:tc>
                  <a:txBody>
                    <a:bodyPr/>
                    <a:lstStyle/>
                    <a:p>
                      <a:r>
                        <a:rPr lang="en-US" sz="900" dirty="0" smtClean="0"/>
                        <a:t>duality</a:t>
                      </a:r>
                      <a:endParaRPr lang="en-US" sz="900" dirty="0"/>
                    </a:p>
                  </a:txBody>
                  <a:tcPr/>
                </a:tc>
              </a:tr>
              <a:tr h="231378">
                <a:tc>
                  <a:txBody>
                    <a:bodyPr/>
                    <a:lstStyle/>
                    <a:p>
                      <a:r>
                        <a:rPr lang="en-US" sz="900" dirty="0" smtClean="0"/>
                        <a:t>duplicity</a:t>
                      </a:r>
                      <a:endParaRPr lang="en-US" sz="900" dirty="0"/>
                    </a:p>
                  </a:txBody>
                  <a:tcPr/>
                </a:tc>
              </a:tr>
              <a:tr h="231378">
                <a:tc>
                  <a:txBody>
                    <a:bodyPr/>
                    <a:lstStyle/>
                    <a:p>
                      <a:r>
                        <a:rPr lang="en-US" sz="900" dirty="0" smtClean="0"/>
                        <a:t>epistolary</a:t>
                      </a:r>
                      <a:endParaRPr lang="en-US" sz="900" dirty="0"/>
                    </a:p>
                  </a:txBody>
                  <a:tcPr/>
                </a:tc>
              </a:tr>
              <a:tr h="231378">
                <a:tc>
                  <a:txBody>
                    <a:bodyPr/>
                    <a:lstStyle/>
                    <a:p>
                      <a:r>
                        <a:rPr lang="en-US" sz="900" dirty="0" smtClean="0"/>
                        <a:t>ethics</a:t>
                      </a:r>
                      <a:endParaRPr lang="en-US" sz="900" dirty="0"/>
                    </a:p>
                  </a:txBody>
                  <a:tcPr/>
                </a:tc>
              </a:tr>
              <a:tr h="231378">
                <a:tc>
                  <a:txBody>
                    <a:bodyPr/>
                    <a:lstStyle/>
                    <a:p>
                      <a:r>
                        <a:rPr lang="en-US" sz="900" dirty="0" smtClean="0"/>
                        <a:t>eugenics</a:t>
                      </a:r>
                      <a:endParaRPr lang="en-US" sz="900" dirty="0"/>
                    </a:p>
                  </a:txBody>
                  <a:tcPr/>
                </a:tc>
              </a:tr>
              <a:tr h="231378">
                <a:tc>
                  <a:txBody>
                    <a:bodyPr/>
                    <a:lstStyle/>
                    <a:p>
                      <a:r>
                        <a:rPr lang="en-US" sz="900" dirty="0" smtClean="0"/>
                        <a:t>feral</a:t>
                      </a:r>
                      <a:endParaRPr lang="en-US" sz="900" dirty="0"/>
                    </a:p>
                  </a:txBody>
                  <a:tcPr/>
                </a:tc>
              </a:tr>
              <a:tr h="231378">
                <a:tc>
                  <a:txBody>
                    <a:bodyPr/>
                    <a:lstStyle/>
                    <a:p>
                      <a:r>
                        <a:rPr lang="en-US" sz="900" dirty="0" smtClean="0"/>
                        <a:t>genre</a:t>
                      </a:r>
                      <a:endParaRPr lang="en-US" sz="900" dirty="0"/>
                    </a:p>
                  </a:txBody>
                  <a:tcPr/>
                </a:tc>
              </a:tr>
              <a:tr h="231378">
                <a:tc>
                  <a:txBody>
                    <a:bodyPr/>
                    <a:lstStyle/>
                    <a:p>
                      <a:r>
                        <a:rPr lang="en-US" sz="900" dirty="0" smtClean="0"/>
                        <a:t>metamorphosis</a:t>
                      </a:r>
                      <a:endParaRPr lang="en-US" sz="900" dirty="0"/>
                    </a:p>
                  </a:txBody>
                  <a:tcPr/>
                </a:tc>
              </a:tr>
              <a:tr h="231378">
                <a:tc>
                  <a:txBody>
                    <a:bodyPr/>
                    <a:lstStyle/>
                    <a:p>
                      <a:r>
                        <a:rPr lang="en-US" sz="900" dirty="0" smtClean="0"/>
                        <a:t>perversion</a:t>
                      </a:r>
                      <a:endParaRPr lang="en-US" sz="900" dirty="0"/>
                    </a:p>
                  </a:txBody>
                  <a:tcPr/>
                </a:tc>
              </a:tr>
              <a:tr h="231378">
                <a:tc>
                  <a:txBody>
                    <a:bodyPr/>
                    <a:lstStyle/>
                    <a:p>
                      <a:r>
                        <a:rPr lang="en-US" sz="900" dirty="0" smtClean="0"/>
                        <a:t>professional</a:t>
                      </a:r>
                      <a:endParaRPr lang="en-US" sz="900" dirty="0"/>
                    </a:p>
                  </a:txBody>
                  <a:tcPr/>
                </a:tc>
              </a:tr>
              <a:tr h="231378">
                <a:tc>
                  <a:txBody>
                    <a:bodyPr/>
                    <a:lstStyle/>
                    <a:p>
                      <a:r>
                        <a:rPr lang="en-US" sz="900" dirty="0" smtClean="0"/>
                        <a:t>respectability</a:t>
                      </a:r>
                      <a:endParaRPr lang="en-US" sz="900" dirty="0"/>
                    </a:p>
                  </a:txBody>
                  <a:tcPr/>
                </a:tc>
              </a:tr>
              <a:tr h="231378">
                <a:tc>
                  <a:txBody>
                    <a:bodyPr/>
                    <a:lstStyle/>
                    <a:p>
                      <a:r>
                        <a:rPr lang="en-US" sz="900" dirty="0" smtClean="0"/>
                        <a:t>restraint</a:t>
                      </a:r>
                      <a:endParaRPr lang="en-US" sz="900" dirty="0"/>
                    </a:p>
                  </a:txBody>
                  <a:tcPr/>
                </a:tc>
              </a:tr>
              <a:tr h="231378">
                <a:tc>
                  <a:txBody>
                    <a:bodyPr/>
                    <a:lstStyle/>
                    <a:p>
                      <a:r>
                        <a:rPr lang="en-US" sz="900" dirty="0" smtClean="0"/>
                        <a:t>savage</a:t>
                      </a:r>
                      <a:endParaRPr lang="en-US" sz="900" dirty="0"/>
                    </a:p>
                  </a:txBody>
                  <a:tcPr/>
                </a:tc>
              </a:tr>
              <a:tr h="231378">
                <a:tc>
                  <a:txBody>
                    <a:bodyPr/>
                    <a:lstStyle/>
                    <a:p>
                      <a:r>
                        <a:rPr lang="en-US" sz="900" dirty="0" smtClean="0"/>
                        <a:t>subconscious</a:t>
                      </a:r>
                      <a:endParaRPr lang="en-US" sz="900" dirty="0"/>
                    </a:p>
                  </a:txBody>
                  <a:tcPr/>
                </a:tc>
              </a:tr>
              <a:tr h="231378">
                <a:tc>
                  <a:txBody>
                    <a:bodyPr/>
                    <a:lstStyle/>
                    <a:p>
                      <a:r>
                        <a:rPr lang="en-US" sz="900" dirty="0" smtClean="0"/>
                        <a:t>suppression</a:t>
                      </a:r>
                      <a:endParaRPr lang="en-US" sz="900" dirty="0"/>
                    </a:p>
                  </a:txBody>
                  <a:tcPr/>
                </a:tc>
              </a:tr>
              <a:tr h="231378">
                <a:tc>
                  <a:txBody>
                    <a:bodyPr/>
                    <a:lstStyle/>
                    <a:p>
                      <a:r>
                        <a:rPr lang="en-US" sz="900" dirty="0" smtClean="0"/>
                        <a:t>supernatural</a:t>
                      </a:r>
                      <a:endParaRPr lang="en-US" sz="900" dirty="0"/>
                    </a:p>
                  </a:txBody>
                  <a:tcPr/>
                </a:tc>
              </a:tr>
              <a:tr h="231378">
                <a:tc>
                  <a:txBody>
                    <a:bodyPr/>
                    <a:lstStyle/>
                    <a:p>
                      <a:r>
                        <a:rPr lang="en-US" sz="900" dirty="0" smtClean="0"/>
                        <a:t>unorthodox</a:t>
                      </a:r>
                      <a:endParaRPr lang="en-US" sz="900" dirty="0"/>
                    </a:p>
                  </a:txBody>
                  <a:tcPr/>
                </a:tc>
              </a:tr>
              <a:tr h="231378">
                <a:tc>
                  <a:txBody>
                    <a:bodyPr/>
                    <a:lstStyle/>
                    <a:p>
                      <a:r>
                        <a:rPr lang="en-US" sz="900" dirty="0" smtClean="0"/>
                        <a:t>Victorian</a:t>
                      </a:r>
                      <a:endParaRPr lang="en-US" sz="900" dirty="0"/>
                    </a:p>
                  </a:txBody>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2679608658"/>
              </p:ext>
            </p:extLst>
          </p:nvPr>
        </p:nvGraphicFramePr>
        <p:xfrm>
          <a:off x="3369733" y="3339252"/>
          <a:ext cx="2912534" cy="3518744"/>
        </p:xfrm>
        <a:graphic>
          <a:graphicData uri="http://schemas.openxmlformats.org/drawingml/2006/table">
            <a:tbl>
              <a:tblPr firstRow="1" bandRow="1">
                <a:tableStyleId>{5940675A-B579-460E-94D1-54222C63F5DA}</a:tableStyleId>
              </a:tblPr>
              <a:tblGrid>
                <a:gridCol w="2912534"/>
              </a:tblGrid>
              <a:tr h="376717">
                <a:tc>
                  <a:txBody>
                    <a:bodyPr/>
                    <a:lstStyle/>
                    <a:p>
                      <a:r>
                        <a:rPr lang="en-US" sz="1200" dirty="0" smtClean="0">
                          <a:solidFill>
                            <a:srgbClr val="FFFFFF"/>
                          </a:solidFill>
                        </a:rPr>
                        <a:t>Themes</a:t>
                      </a:r>
                      <a:endParaRPr lang="en-US" sz="1200" dirty="0">
                        <a:solidFill>
                          <a:srgbClr val="FFFFFF"/>
                        </a:solidFill>
                      </a:endParaRPr>
                    </a:p>
                  </a:txBody>
                  <a:tcPr>
                    <a:solidFill>
                      <a:srgbClr val="000000"/>
                    </a:solidFill>
                  </a:tcPr>
                </a:tc>
              </a:tr>
              <a:tr h="448861">
                <a:tc>
                  <a:txBody>
                    <a:bodyPr/>
                    <a:lstStyle/>
                    <a:p>
                      <a:r>
                        <a:rPr lang="en-US" sz="1400" dirty="0" smtClean="0"/>
                        <a:t>The</a:t>
                      </a:r>
                      <a:r>
                        <a:rPr lang="en-US" sz="1400" baseline="0" dirty="0" smtClean="0"/>
                        <a:t> d</a:t>
                      </a:r>
                      <a:r>
                        <a:rPr lang="en-US" sz="1400" dirty="0" smtClean="0"/>
                        <a:t>uality of human nature</a:t>
                      </a:r>
                      <a:endParaRPr lang="en-US" sz="1400" dirty="0"/>
                    </a:p>
                  </a:txBody>
                  <a:tcPr/>
                </a:tc>
              </a:tr>
              <a:tr h="448861">
                <a:tc>
                  <a:txBody>
                    <a:bodyPr/>
                    <a:lstStyle/>
                    <a:p>
                      <a:r>
                        <a:rPr lang="en-US" sz="1400" dirty="0" smtClean="0"/>
                        <a:t>Science</a:t>
                      </a:r>
                      <a:r>
                        <a:rPr lang="en-US" sz="1400" baseline="0" dirty="0" smtClean="0"/>
                        <a:t> and the unexplained</a:t>
                      </a:r>
                      <a:endParaRPr lang="en-US" sz="1400" dirty="0"/>
                    </a:p>
                  </a:txBody>
                  <a:tcPr/>
                </a:tc>
              </a:tr>
              <a:tr h="448861">
                <a:tc>
                  <a:txBody>
                    <a:bodyPr/>
                    <a:lstStyle/>
                    <a:p>
                      <a:r>
                        <a:rPr lang="en-US" sz="1400" dirty="0" smtClean="0"/>
                        <a:t>The supernatural</a:t>
                      </a:r>
                      <a:endParaRPr lang="en-US" sz="1400" dirty="0"/>
                    </a:p>
                  </a:txBody>
                  <a:tcPr/>
                </a:tc>
              </a:tr>
              <a:tr h="448861">
                <a:tc>
                  <a:txBody>
                    <a:bodyPr/>
                    <a:lstStyle/>
                    <a:p>
                      <a:r>
                        <a:rPr lang="en-US" sz="1400" dirty="0" smtClean="0"/>
                        <a:t>Reputation</a:t>
                      </a:r>
                      <a:endParaRPr lang="en-US" sz="1400" dirty="0"/>
                    </a:p>
                  </a:txBody>
                  <a:tcPr/>
                </a:tc>
              </a:tr>
              <a:tr h="448861">
                <a:tc>
                  <a:txBody>
                    <a:bodyPr/>
                    <a:lstStyle/>
                    <a:p>
                      <a:r>
                        <a:rPr lang="en-US" sz="1400" dirty="0" smtClean="0"/>
                        <a:t>Rationality</a:t>
                      </a:r>
                      <a:endParaRPr lang="en-US" sz="1400" dirty="0"/>
                    </a:p>
                  </a:txBody>
                  <a:tcPr/>
                </a:tc>
              </a:tr>
              <a:tr h="448861">
                <a:tc>
                  <a:txBody>
                    <a:bodyPr/>
                    <a:lstStyle/>
                    <a:p>
                      <a:r>
                        <a:rPr lang="en-US" sz="1400" dirty="0" smtClean="0"/>
                        <a:t>Urban terror</a:t>
                      </a:r>
                      <a:endParaRPr lang="en-US" sz="1400" dirty="0"/>
                    </a:p>
                  </a:txBody>
                  <a:tcPr/>
                </a:tc>
              </a:tr>
              <a:tr h="448861">
                <a:tc>
                  <a:txBody>
                    <a:bodyPr/>
                    <a:lstStyle/>
                    <a:p>
                      <a:r>
                        <a:rPr lang="en-US" sz="1400" dirty="0" smtClean="0"/>
                        <a:t>Secrecy and silence</a:t>
                      </a:r>
                      <a:endParaRPr lang="en-US" sz="1400" dirty="0"/>
                    </a:p>
                  </a:txBody>
                  <a:tcPr/>
                </a:tc>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2473627657"/>
              </p:ext>
            </p:extLst>
          </p:nvPr>
        </p:nvGraphicFramePr>
        <p:xfrm>
          <a:off x="7230536" y="1976"/>
          <a:ext cx="1913464" cy="6858630"/>
        </p:xfrm>
        <a:graphic>
          <a:graphicData uri="http://schemas.openxmlformats.org/drawingml/2006/table">
            <a:tbl>
              <a:tblPr firstRow="1" bandRow="1">
                <a:tableStyleId>{5940675A-B579-460E-94D1-54222C63F5DA}</a:tableStyleId>
              </a:tblPr>
              <a:tblGrid>
                <a:gridCol w="1913464"/>
              </a:tblGrid>
              <a:tr h="377910">
                <a:tc>
                  <a:txBody>
                    <a:bodyPr/>
                    <a:lstStyle/>
                    <a:p>
                      <a:r>
                        <a:rPr lang="en-US" sz="1200" dirty="0" smtClean="0">
                          <a:solidFill>
                            <a:srgbClr val="FFFFFF"/>
                          </a:solidFill>
                        </a:rPr>
                        <a:t>Context</a:t>
                      </a:r>
                      <a:endParaRPr lang="en-US" sz="1200" dirty="0">
                        <a:solidFill>
                          <a:srgbClr val="FFFFFF"/>
                        </a:solidFill>
                      </a:endParaRPr>
                    </a:p>
                  </a:txBody>
                  <a:tcPr>
                    <a:solidFill>
                      <a:srgbClr val="000000"/>
                    </a:solidFill>
                  </a:tcPr>
                </a:tc>
              </a:tr>
              <a:tr h="783788">
                <a:tc>
                  <a:txBody>
                    <a:bodyPr/>
                    <a:lstStyle/>
                    <a:p>
                      <a:r>
                        <a:rPr lang="en-US" sz="750" b="1" i="1" dirty="0" smtClean="0"/>
                        <a:t>Fin-de-siècle fears</a:t>
                      </a:r>
                      <a:r>
                        <a:rPr lang="en-US" sz="750" baseline="0" dirty="0" smtClean="0"/>
                        <a:t> </a:t>
                      </a:r>
                      <a:r>
                        <a:rPr lang="en-US" sz="750" baseline="0" dirty="0" smtClean="0"/>
                        <a:t>– at the end of the 19</a:t>
                      </a:r>
                      <a:r>
                        <a:rPr lang="en-US" sz="750" baseline="30000" dirty="0" smtClean="0"/>
                        <a:t>th</a:t>
                      </a:r>
                      <a:r>
                        <a:rPr lang="en-US" sz="750" baseline="0" dirty="0" smtClean="0"/>
                        <a:t> century, there were growing fears about: migration and the threats of disease; sexuality and promiscuity; moral degeneration and decadence.</a:t>
                      </a:r>
                      <a:endParaRPr lang="en-US" sz="750" dirty="0"/>
                    </a:p>
                  </a:txBody>
                  <a:tcPr/>
                </a:tc>
              </a:tr>
              <a:tr h="749628">
                <a:tc>
                  <a:txBody>
                    <a:bodyPr/>
                    <a:lstStyle/>
                    <a:p>
                      <a:r>
                        <a:rPr lang="en-US" sz="750" b="1" i="1" dirty="0" smtClean="0"/>
                        <a:t>Victorian </a:t>
                      </a:r>
                      <a:r>
                        <a:rPr lang="en-US" sz="750" b="1" i="1" dirty="0" smtClean="0"/>
                        <a:t>values</a:t>
                      </a:r>
                      <a:r>
                        <a:rPr lang="en-US" sz="750" b="0" i="0" baseline="0" dirty="0" smtClean="0"/>
                        <a:t> – from the 1850s to the turn of the century, British society outwardly displayed values of sexual restraint, low tolerance of crime, religious morality and a strict social code of conduct.</a:t>
                      </a:r>
                      <a:endParaRPr lang="en-US" sz="750" b="1" i="0" dirty="0"/>
                    </a:p>
                  </a:txBody>
                  <a:tcPr/>
                </a:tc>
              </a:tr>
              <a:tr h="816839">
                <a:tc>
                  <a:txBody>
                    <a:bodyPr/>
                    <a:lstStyle/>
                    <a:p>
                      <a:r>
                        <a:rPr lang="en-US" sz="750" b="0" i="0" dirty="0" smtClean="0"/>
                        <a:t>The</a:t>
                      </a:r>
                      <a:r>
                        <a:rPr lang="en-US" sz="750" b="0" i="0" baseline="0" dirty="0" smtClean="0"/>
                        <a:t> implications of</a:t>
                      </a:r>
                      <a:r>
                        <a:rPr lang="en-US" sz="750" b="0" i="1" baseline="0" dirty="0" smtClean="0"/>
                        <a:t> </a:t>
                      </a:r>
                      <a:r>
                        <a:rPr lang="en-US" sz="750" b="1" i="1" baseline="0" dirty="0" smtClean="0"/>
                        <a:t>D</a:t>
                      </a:r>
                      <a:r>
                        <a:rPr lang="en-US" sz="750" b="1" i="1" dirty="0" smtClean="0"/>
                        <a:t>arwinism</a:t>
                      </a:r>
                      <a:r>
                        <a:rPr lang="en-US" sz="750" b="1" i="1" baseline="0" dirty="0" smtClean="0"/>
                        <a:t> and evolution </a:t>
                      </a:r>
                      <a:r>
                        <a:rPr lang="en-US" sz="750" b="0" i="0" baseline="0" dirty="0" smtClean="0"/>
                        <a:t>haunted Victorian society. The idea that humans evolved from apes and amphibians led to worries about our lineage and about humanity’s reversion to these primitive states.</a:t>
                      </a:r>
                      <a:endParaRPr lang="en-US" sz="750" b="0" i="0" dirty="0"/>
                    </a:p>
                  </a:txBody>
                  <a:tcPr/>
                </a:tc>
              </a:tr>
              <a:tr h="816839">
                <a:tc>
                  <a:txBody>
                    <a:bodyPr/>
                    <a:lstStyle/>
                    <a:p>
                      <a:r>
                        <a:rPr lang="en-US" sz="750" b="1" i="1" dirty="0" smtClean="0"/>
                        <a:t>Physiognomy </a:t>
                      </a:r>
                      <a:r>
                        <a:rPr lang="en-US" sz="750" b="0" i="0" dirty="0" smtClean="0"/>
                        <a:t>– Italian</a:t>
                      </a:r>
                      <a:r>
                        <a:rPr lang="en-US" sz="750" b="0" i="0" baseline="0" dirty="0" smtClean="0"/>
                        <a:t> criminologist Cesare Lombroso (1835-1909) theorised that the ‘born criminal’ could be recognised by physical characteristics, such as asymmetrical facial features, long arms or a sloping forehead</a:t>
                      </a:r>
                      <a:r>
                        <a:rPr lang="en-US" sz="750" b="0" i="1" baseline="0" dirty="0" smtClean="0"/>
                        <a:t>.</a:t>
                      </a:r>
                      <a:endParaRPr lang="en-US" sz="750" b="1" i="1" dirty="0"/>
                    </a:p>
                  </a:txBody>
                  <a:tcPr/>
                </a:tc>
              </a:tr>
              <a:tr h="816839">
                <a:tc>
                  <a:txBody>
                    <a:bodyPr/>
                    <a:lstStyle/>
                    <a:p>
                      <a:r>
                        <a:rPr lang="en-US" sz="750" b="1" i="1" baseline="0" dirty="0" smtClean="0"/>
                        <a:t>Victorian London</a:t>
                      </a:r>
                      <a:r>
                        <a:rPr lang="en-US" sz="750" b="0" i="0" baseline="0" dirty="0" smtClean="0"/>
                        <a:t> – the population of 1 million in 1800 to 6.7 million in 1900, with a huge numbers migrating from Europe. It became the biggest city in the world and a global capital for politics, finance and trade. The city grew wealthy.</a:t>
                      </a:r>
                      <a:endParaRPr lang="en-US" sz="750" b="1" i="1" dirty="0"/>
                    </a:p>
                  </a:txBody>
                  <a:tcPr/>
                </a:tc>
              </a:tr>
              <a:tr h="816839">
                <a:tc>
                  <a:txBody>
                    <a:bodyPr/>
                    <a:lstStyle/>
                    <a:p>
                      <a:r>
                        <a:rPr lang="en-US" sz="750" b="1" i="1" dirty="0" smtClean="0"/>
                        <a:t>Urban</a:t>
                      </a:r>
                      <a:r>
                        <a:rPr lang="en-US" sz="750" b="1" i="1" baseline="0" dirty="0" smtClean="0"/>
                        <a:t> terror</a:t>
                      </a:r>
                      <a:r>
                        <a:rPr lang="en-US" sz="750" b="0" i="0" baseline="0" dirty="0" smtClean="0"/>
                        <a:t> – as London grew wealthy, so poverty in the city also grew. The overcrowded city became rife with crime. The crowd as something that could hide sinister individuals became a trope of Gothic and detective literature.</a:t>
                      </a:r>
                      <a:endParaRPr lang="en-US" sz="750" dirty="0"/>
                    </a:p>
                  </a:txBody>
                  <a:tcPr/>
                </a:tc>
              </a:tr>
              <a:tr h="88891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750" b="1" i="1" dirty="0" smtClean="0"/>
                        <a:t>Robert</a:t>
                      </a:r>
                      <a:r>
                        <a:rPr lang="en-US" sz="750" b="1" i="1" baseline="0" dirty="0" smtClean="0"/>
                        <a:t> Louis Stevenson </a:t>
                      </a:r>
                      <a:r>
                        <a:rPr lang="en-US" sz="750" b="0" i="0" baseline="0" dirty="0" smtClean="0"/>
                        <a:t>was born and raised in Edinburgh, giving him the dual identity of being both Scottish and British. Edinburgh was a city of two sides - he was raised in the wealthy New Town area, but spent his youth exploring the darker, more sinister side of town.</a:t>
                      </a:r>
                      <a:endParaRPr lang="en-US" sz="750" b="1" i="1" dirty="0" smtClean="0"/>
                    </a:p>
                  </a:txBody>
                  <a:tcPr/>
                </a:tc>
              </a:tr>
              <a:tr h="788408">
                <a:tc>
                  <a:txBody>
                    <a:bodyPr/>
                    <a:lstStyle/>
                    <a:p>
                      <a:r>
                        <a:rPr lang="en-US" sz="750" b="1" i="1" dirty="0" smtClean="0"/>
                        <a:t>Deacon</a:t>
                      </a:r>
                      <a:r>
                        <a:rPr lang="en-US" sz="750" b="1" i="1" baseline="0" dirty="0" smtClean="0"/>
                        <a:t> Brodie </a:t>
                      </a:r>
                      <a:r>
                        <a:rPr lang="en-US" sz="750" baseline="0" dirty="0" smtClean="0"/>
                        <a:t>– a respectable member of Edinburgh’s society and town councilor, William Brodie lead a secret life as a burglar, womaniser and gambler. He was hanged in 1788 for his crimes. As a youth, Stevenson wrote a play about him.</a:t>
                      </a:r>
                      <a:endParaRPr lang="en-US" sz="750" dirty="0"/>
                    </a:p>
                  </a:txBody>
                  <a:tcPr/>
                </a:tc>
              </a:tr>
            </a:tbl>
          </a:graphicData>
        </a:graphic>
      </p:graphicFrame>
    </p:spTree>
    <p:extLst>
      <p:ext uri="{BB962C8B-B14F-4D97-AF65-F5344CB8AC3E}">
        <p14:creationId xmlns:p14="http://schemas.microsoft.com/office/powerpoint/2010/main" val="424622550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6779</TotalTime>
  <Words>1149</Words>
  <Application>Microsoft Macintosh PowerPoint</Application>
  <PresentationFormat>On-screen Show (4:3)</PresentationFormat>
  <Paragraphs>86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Wildern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Theobald</dc:creator>
  <cp:lastModifiedBy>James Theobald</cp:lastModifiedBy>
  <cp:revision>43</cp:revision>
  <cp:lastPrinted>2015-05-18T09:07:37Z</cp:lastPrinted>
  <dcterms:created xsi:type="dcterms:W3CDTF">2015-05-15T16:37:23Z</dcterms:created>
  <dcterms:modified xsi:type="dcterms:W3CDTF">2015-05-20T18:15:34Z</dcterms:modified>
</cp:coreProperties>
</file>