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01" d="100"/>
          <a:sy n="101" d="100"/>
        </p:scale>
        <p:origin x="96"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131D55E-FD30-44D6-9290-8FCA9FAB1A11}" type="datetimeFigureOut">
              <a:rPr lang="en-GB" smtClean="0"/>
              <a:t>16/05/2017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47A546-541F-4095-A578-DA0B90F91956}" type="slidenum">
              <a:rPr lang="en-GB" smtClean="0"/>
              <a:t>‹#›</a:t>
            </a:fld>
            <a:endParaRPr lang="en-GB"/>
          </a:p>
        </p:txBody>
      </p:sp>
    </p:spTree>
    <p:extLst>
      <p:ext uri="{BB962C8B-B14F-4D97-AF65-F5344CB8AC3E}">
        <p14:creationId xmlns:p14="http://schemas.microsoft.com/office/powerpoint/2010/main" val="1947936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31D55E-FD30-44D6-9290-8FCA9FAB1A11}" type="datetimeFigureOut">
              <a:rPr lang="en-GB" smtClean="0"/>
              <a:t>16/05/2017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47A546-541F-4095-A578-DA0B90F91956}" type="slidenum">
              <a:rPr lang="en-GB" smtClean="0"/>
              <a:t>‹#›</a:t>
            </a:fld>
            <a:endParaRPr lang="en-GB"/>
          </a:p>
        </p:txBody>
      </p:sp>
    </p:spTree>
    <p:extLst>
      <p:ext uri="{BB962C8B-B14F-4D97-AF65-F5344CB8AC3E}">
        <p14:creationId xmlns:p14="http://schemas.microsoft.com/office/powerpoint/2010/main" val="10017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31D55E-FD30-44D6-9290-8FCA9FAB1A11}" type="datetimeFigureOut">
              <a:rPr lang="en-GB" smtClean="0"/>
              <a:t>16/05/2017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47A546-541F-4095-A578-DA0B90F91956}" type="slidenum">
              <a:rPr lang="en-GB" smtClean="0"/>
              <a:t>‹#›</a:t>
            </a:fld>
            <a:endParaRPr lang="en-GB"/>
          </a:p>
        </p:txBody>
      </p:sp>
    </p:spTree>
    <p:extLst>
      <p:ext uri="{BB962C8B-B14F-4D97-AF65-F5344CB8AC3E}">
        <p14:creationId xmlns:p14="http://schemas.microsoft.com/office/powerpoint/2010/main" val="1092998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31D55E-FD30-44D6-9290-8FCA9FAB1A11}" type="datetimeFigureOut">
              <a:rPr lang="en-GB" smtClean="0"/>
              <a:t>16/05/2017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47A546-541F-4095-A578-DA0B90F91956}" type="slidenum">
              <a:rPr lang="en-GB" smtClean="0"/>
              <a:t>‹#›</a:t>
            </a:fld>
            <a:endParaRPr lang="en-GB"/>
          </a:p>
        </p:txBody>
      </p:sp>
    </p:spTree>
    <p:extLst>
      <p:ext uri="{BB962C8B-B14F-4D97-AF65-F5344CB8AC3E}">
        <p14:creationId xmlns:p14="http://schemas.microsoft.com/office/powerpoint/2010/main" val="2327705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31D55E-FD30-44D6-9290-8FCA9FAB1A11}" type="datetimeFigureOut">
              <a:rPr lang="en-GB" smtClean="0"/>
              <a:t>16/05/2017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47A546-541F-4095-A578-DA0B90F91956}" type="slidenum">
              <a:rPr lang="en-GB" smtClean="0"/>
              <a:t>‹#›</a:t>
            </a:fld>
            <a:endParaRPr lang="en-GB"/>
          </a:p>
        </p:txBody>
      </p:sp>
    </p:spTree>
    <p:extLst>
      <p:ext uri="{BB962C8B-B14F-4D97-AF65-F5344CB8AC3E}">
        <p14:creationId xmlns:p14="http://schemas.microsoft.com/office/powerpoint/2010/main" val="2709578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131D55E-FD30-44D6-9290-8FCA9FAB1A11}" type="datetimeFigureOut">
              <a:rPr lang="en-GB" smtClean="0"/>
              <a:t>16/05/2017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47A546-541F-4095-A578-DA0B90F91956}" type="slidenum">
              <a:rPr lang="en-GB" smtClean="0"/>
              <a:t>‹#›</a:t>
            </a:fld>
            <a:endParaRPr lang="en-GB"/>
          </a:p>
        </p:txBody>
      </p:sp>
    </p:spTree>
    <p:extLst>
      <p:ext uri="{BB962C8B-B14F-4D97-AF65-F5344CB8AC3E}">
        <p14:creationId xmlns:p14="http://schemas.microsoft.com/office/powerpoint/2010/main" val="2246374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131D55E-FD30-44D6-9290-8FCA9FAB1A11}" type="datetimeFigureOut">
              <a:rPr lang="en-GB" smtClean="0"/>
              <a:t>16/05/2017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C47A546-541F-4095-A578-DA0B90F91956}" type="slidenum">
              <a:rPr lang="en-GB" smtClean="0"/>
              <a:t>‹#›</a:t>
            </a:fld>
            <a:endParaRPr lang="en-GB"/>
          </a:p>
        </p:txBody>
      </p:sp>
    </p:spTree>
    <p:extLst>
      <p:ext uri="{BB962C8B-B14F-4D97-AF65-F5344CB8AC3E}">
        <p14:creationId xmlns:p14="http://schemas.microsoft.com/office/powerpoint/2010/main" val="627506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131D55E-FD30-44D6-9290-8FCA9FAB1A11}" type="datetimeFigureOut">
              <a:rPr lang="en-GB" smtClean="0"/>
              <a:t>16/05/2017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C47A546-541F-4095-A578-DA0B90F91956}" type="slidenum">
              <a:rPr lang="en-GB" smtClean="0"/>
              <a:t>‹#›</a:t>
            </a:fld>
            <a:endParaRPr lang="en-GB"/>
          </a:p>
        </p:txBody>
      </p:sp>
    </p:spTree>
    <p:extLst>
      <p:ext uri="{BB962C8B-B14F-4D97-AF65-F5344CB8AC3E}">
        <p14:creationId xmlns:p14="http://schemas.microsoft.com/office/powerpoint/2010/main" val="467953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31D55E-FD30-44D6-9290-8FCA9FAB1A11}" type="datetimeFigureOut">
              <a:rPr lang="en-GB" smtClean="0"/>
              <a:t>16/05/2017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C47A546-541F-4095-A578-DA0B90F91956}" type="slidenum">
              <a:rPr lang="en-GB" smtClean="0"/>
              <a:t>‹#›</a:t>
            </a:fld>
            <a:endParaRPr lang="en-GB"/>
          </a:p>
        </p:txBody>
      </p:sp>
    </p:spTree>
    <p:extLst>
      <p:ext uri="{BB962C8B-B14F-4D97-AF65-F5344CB8AC3E}">
        <p14:creationId xmlns:p14="http://schemas.microsoft.com/office/powerpoint/2010/main" val="2118083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31D55E-FD30-44D6-9290-8FCA9FAB1A11}" type="datetimeFigureOut">
              <a:rPr lang="en-GB" smtClean="0"/>
              <a:t>16/05/2017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47A546-541F-4095-A578-DA0B90F91956}" type="slidenum">
              <a:rPr lang="en-GB" smtClean="0"/>
              <a:t>‹#›</a:t>
            </a:fld>
            <a:endParaRPr lang="en-GB"/>
          </a:p>
        </p:txBody>
      </p:sp>
    </p:spTree>
    <p:extLst>
      <p:ext uri="{BB962C8B-B14F-4D97-AF65-F5344CB8AC3E}">
        <p14:creationId xmlns:p14="http://schemas.microsoft.com/office/powerpoint/2010/main" val="4031291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31D55E-FD30-44D6-9290-8FCA9FAB1A11}" type="datetimeFigureOut">
              <a:rPr lang="en-GB" smtClean="0"/>
              <a:t>16/05/2017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47A546-541F-4095-A578-DA0B90F91956}" type="slidenum">
              <a:rPr lang="en-GB" smtClean="0"/>
              <a:t>‹#›</a:t>
            </a:fld>
            <a:endParaRPr lang="en-GB"/>
          </a:p>
        </p:txBody>
      </p:sp>
    </p:spTree>
    <p:extLst>
      <p:ext uri="{BB962C8B-B14F-4D97-AF65-F5344CB8AC3E}">
        <p14:creationId xmlns:p14="http://schemas.microsoft.com/office/powerpoint/2010/main" val="4206036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131D55E-FD30-44D6-9290-8FCA9FAB1A11}" type="datetimeFigureOut">
              <a:rPr lang="en-GB" smtClean="0"/>
              <a:t>16/05/2017</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C47A546-541F-4095-A578-DA0B90F91956}" type="slidenum">
              <a:rPr lang="en-GB" smtClean="0"/>
              <a:t>‹#›</a:t>
            </a:fld>
            <a:endParaRPr lang="en-GB"/>
          </a:p>
        </p:txBody>
      </p:sp>
    </p:spTree>
    <p:extLst>
      <p:ext uri="{BB962C8B-B14F-4D97-AF65-F5344CB8AC3E}">
        <p14:creationId xmlns:p14="http://schemas.microsoft.com/office/powerpoint/2010/main" val="362281285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86358404"/>
              </p:ext>
            </p:extLst>
          </p:nvPr>
        </p:nvGraphicFramePr>
        <p:xfrm>
          <a:off x="0" y="58131"/>
          <a:ext cx="9110851" cy="6662214"/>
        </p:xfrm>
        <a:graphic>
          <a:graphicData uri="http://schemas.openxmlformats.org/drawingml/2006/table">
            <a:tbl>
              <a:tblPr firstRow="1" bandRow="1">
                <a:tableStyleId>{5940675A-B579-460E-94D1-54222C63F5DA}</a:tableStyleId>
              </a:tblPr>
              <a:tblGrid>
                <a:gridCol w="772998"/>
                <a:gridCol w="735291"/>
                <a:gridCol w="697583"/>
                <a:gridCol w="606092"/>
                <a:gridCol w="242321"/>
                <a:gridCol w="763571"/>
                <a:gridCol w="725864"/>
                <a:gridCol w="980387"/>
                <a:gridCol w="348792"/>
                <a:gridCol w="207391"/>
                <a:gridCol w="263949"/>
                <a:gridCol w="575035"/>
                <a:gridCol w="707011"/>
                <a:gridCol w="716437"/>
                <a:gridCol w="768129"/>
              </a:tblGrid>
              <a:tr h="405354">
                <a:tc gridSpan="15">
                  <a:txBody>
                    <a:bodyPr/>
                    <a:lstStyle/>
                    <a:p>
                      <a:pPr algn="ctr"/>
                      <a:r>
                        <a:rPr lang="en-US" sz="2000" b="1" dirty="0" smtClean="0">
                          <a:solidFill>
                            <a:schemeClr val="bg1"/>
                          </a:solidFill>
                        </a:rPr>
                        <a:t>Year 8 - Knowledge </a:t>
                      </a:r>
                      <a:r>
                        <a:rPr lang="en-US" sz="2000" b="1" dirty="0" err="1" smtClean="0">
                          <a:solidFill>
                            <a:schemeClr val="bg1"/>
                          </a:solidFill>
                        </a:rPr>
                        <a:t>Organiser</a:t>
                      </a:r>
                      <a:r>
                        <a:rPr lang="en-US" sz="2000" b="1" dirty="0" smtClean="0">
                          <a:solidFill>
                            <a:schemeClr val="bg1"/>
                          </a:solidFill>
                        </a:rPr>
                        <a:t> – Gothic Writing</a:t>
                      </a:r>
                    </a:p>
                  </a:txBody>
                  <a:tcPr>
                    <a:solidFill>
                      <a:schemeClr val="tx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01657">
                <a:tc gridSpan="15">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en-US" sz="1200" b="1" dirty="0" smtClean="0"/>
                        <a:t>Definition of ‘Gothic’ writing: </a:t>
                      </a:r>
                      <a:r>
                        <a:rPr lang="en-GB" sz="900" i="1" dirty="0" smtClean="0"/>
                        <a:t>“Tales of the macabre, fantastic, and supernatural, usually set amid haunted castles, graveyards, ruins, and wild picturesque landscapes.”</a:t>
                      </a:r>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01658">
                <a:tc gridSpan="4">
                  <a:txBody>
                    <a:bodyPr/>
                    <a:lstStyle/>
                    <a:p>
                      <a:pPr algn="ctr"/>
                      <a:r>
                        <a:rPr lang="en-US" sz="1400" b="1" dirty="0" smtClean="0">
                          <a:solidFill>
                            <a:schemeClr val="tx1"/>
                          </a:solidFill>
                        </a:rPr>
                        <a:t>Typical genre</a:t>
                      </a:r>
                      <a:r>
                        <a:rPr lang="en-US" sz="1400" b="1" baseline="0" dirty="0" smtClean="0">
                          <a:solidFill>
                            <a:schemeClr val="tx1"/>
                          </a:solidFill>
                        </a:rPr>
                        <a:t> </a:t>
                      </a:r>
                      <a:r>
                        <a:rPr lang="en-US" sz="1400" b="1" dirty="0" smtClean="0">
                          <a:solidFill>
                            <a:schemeClr val="tx1"/>
                          </a:solidFill>
                        </a:rPr>
                        <a:t>features:</a:t>
                      </a:r>
                      <a:endParaRPr lang="en-GB" sz="1400" b="1" dirty="0">
                        <a:solidFill>
                          <a:schemeClr val="tx1"/>
                        </a:solidFill>
                      </a:endParaRPr>
                    </a:p>
                  </a:txBody>
                  <a:tcPr>
                    <a:solidFill>
                      <a:schemeClr val="bg1">
                        <a:lumMod val="7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algn="ctr"/>
                      <a:r>
                        <a:rPr lang="en-US" sz="1400" b="1" dirty="0" smtClean="0">
                          <a:solidFill>
                            <a:schemeClr val="tx1"/>
                          </a:solidFill>
                        </a:rPr>
                        <a:t>Archetypal</a:t>
                      </a:r>
                      <a:r>
                        <a:rPr lang="en-US" sz="1400" b="1" baseline="0" dirty="0" smtClean="0">
                          <a:solidFill>
                            <a:schemeClr val="tx1"/>
                          </a:solidFill>
                        </a:rPr>
                        <a:t> characters:</a:t>
                      </a:r>
                      <a:endParaRPr lang="en-GB" sz="1400" b="1" dirty="0">
                        <a:solidFill>
                          <a:schemeClr val="tx1"/>
                        </a:solidFill>
                      </a:endParaRPr>
                    </a:p>
                  </a:txBody>
                  <a:tcPr>
                    <a:solidFill>
                      <a:schemeClr val="bg1">
                        <a:lumMod val="7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algn="ctr"/>
                      <a:r>
                        <a:rPr lang="en-US" sz="1400" b="1" dirty="0" smtClean="0">
                          <a:solidFill>
                            <a:schemeClr val="tx1"/>
                          </a:solidFill>
                        </a:rPr>
                        <a:t>Typical settings:</a:t>
                      </a:r>
                      <a:r>
                        <a:rPr lang="en-US" sz="1400" b="1" baseline="0" dirty="0" smtClean="0">
                          <a:solidFill>
                            <a:schemeClr val="tx1"/>
                          </a:solidFill>
                        </a:rPr>
                        <a:t> </a:t>
                      </a:r>
                      <a:endParaRPr lang="en-GB" sz="1400" b="1" dirty="0">
                        <a:solidFill>
                          <a:schemeClr val="tx1"/>
                        </a:solidFill>
                      </a:endParaRPr>
                    </a:p>
                  </a:txBody>
                  <a:tcPr>
                    <a:solidFill>
                      <a:schemeClr val="bg1">
                        <a:lumMod val="7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99590">
                <a:tc gridSpan="4">
                  <a:txBody>
                    <a:bodyPr/>
                    <a:lstStyle/>
                    <a:p>
                      <a:r>
                        <a:rPr lang="en-US" sz="1000" dirty="0" smtClean="0"/>
                        <a:t>1. Death and darkness</a:t>
                      </a:r>
                      <a:endParaRPr lang="en-GB" sz="1000"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r>
                        <a:rPr lang="en-US" sz="1000" dirty="0" smtClean="0"/>
                        <a:t>1. Characters with high social</a:t>
                      </a:r>
                      <a:r>
                        <a:rPr lang="en-US" sz="1000" baseline="0" dirty="0" smtClean="0"/>
                        <a:t> status e.g. Princes, counts </a:t>
                      </a:r>
                      <a:endParaRPr lang="en-GB" sz="1000"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en-US" sz="1000" dirty="0" smtClean="0"/>
                        <a:t>1. Wild </a:t>
                      </a:r>
                      <a:r>
                        <a:rPr lang="en-US" sz="1000" baseline="0" dirty="0" smtClean="0"/>
                        <a:t>landscapes</a:t>
                      </a:r>
                      <a:endParaRPr lang="en-GB" sz="1000" dirty="0" smtClean="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20535">
                <a:tc gridSpan="4">
                  <a:txBody>
                    <a:bodyPr/>
                    <a:lstStyle/>
                    <a:p>
                      <a:r>
                        <a:rPr lang="en-US" sz="1000" dirty="0" smtClean="0"/>
                        <a:t>2. Supernatural</a:t>
                      </a:r>
                      <a:r>
                        <a:rPr lang="en-US" sz="1000" baseline="0" dirty="0" smtClean="0"/>
                        <a:t> (magic, ghosts, monsters, curses)</a:t>
                      </a:r>
                      <a:endParaRPr lang="en-GB" sz="1000"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r>
                        <a:rPr lang="en-US" sz="1000" dirty="0" smtClean="0"/>
                        <a:t>2. Female victims threatened by a powerful male</a:t>
                      </a:r>
                      <a:endParaRPr lang="en-GB" sz="1000"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en-US" sz="1000" dirty="0" smtClean="0"/>
                        <a:t>2. Medieval</a:t>
                      </a:r>
                      <a:r>
                        <a:rPr lang="en-US" sz="1000" baseline="0" dirty="0" smtClean="0"/>
                        <a:t> style castles, churches or abbeys</a:t>
                      </a:r>
                      <a:endParaRPr lang="en-GB" sz="1000" dirty="0" smtClean="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20535">
                <a:tc gridSpan="4">
                  <a:txBody>
                    <a:bodyPr/>
                    <a:lstStyle/>
                    <a:p>
                      <a:r>
                        <a:rPr lang="en-US" sz="1000" dirty="0" smtClean="0"/>
                        <a:t>3. Focus on body parts</a:t>
                      </a:r>
                      <a:endParaRPr lang="en-GB" sz="1000"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r>
                        <a:rPr lang="en-US" sz="1000" dirty="0" smtClean="0"/>
                        <a:t>3. Threatening women who are monsters or vampires </a:t>
                      </a:r>
                      <a:endParaRPr lang="en-GB" sz="1000"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r>
                        <a:rPr lang="en-US" sz="1000" dirty="0" smtClean="0"/>
                        <a:t>3. Gloomy,</a:t>
                      </a:r>
                      <a:r>
                        <a:rPr lang="en-US" sz="1000" baseline="0" dirty="0" smtClean="0"/>
                        <a:t> decayed and ruined environments </a:t>
                      </a:r>
                      <a:endParaRPr lang="en-GB" sz="1000"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20535">
                <a:tc gridSpan="4">
                  <a:txBody>
                    <a:bodyPr/>
                    <a:lstStyle/>
                    <a:p>
                      <a:r>
                        <a:rPr lang="en-US" sz="1000" dirty="0" smtClean="0"/>
                        <a:t>4. Depiction of madness and hyperbolic emotion, including psychological episodes </a:t>
                      </a:r>
                      <a:endParaRPr lang="en-GB" sz="1000"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r>
                        <a:rPr lang="en-US" sz="1000" dirty="0" smtClean="0"/>
                        <a:t>4. Powerful, tyrannical male</a:t>
                      </a:r>
                      <a:r>
                        <a:rPr lang="en-US" sz="1000" baseline="0" dirty="0" smtClean="0"/>
                        <a:t> figures </a:t>
                      </a:r>
                      <a:endParaRPr lang="en-GB" sz="1000"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r>
                        <a:rPr lang="en-US" sz="1000" dirty="0" smtClean="0"/>
                        <a:t>4. Remote,</a:t>
                      </a:r>
                      <a:r>
                        <a:rPr lang="en-US" sz="1000" baseline="0" dirty="0" smtClean="0"/>
                        <a:t> uninhabited places (older gothic) or monsters intermingling in every day life (newer gothic)</a:t>
                      </a:r>
                      <a:endParaRPr lang="en-GB" sz="1000"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20535">
                <a:tc gridSpan="4">
                  <a:txBody>
                    <a:bodyPr/>
                    <a:lstStyle/>
                    <a:p>
                      <a:r>
                        <a:rPr lang="en-US" sz="1000" dirty="0" smtClean="0"/>
                        <a:t>5.  Mystery, terror</a:t>
                      </a:r>
                      <a:r>
                        <a:rPr lang="en-US" sz="1000" baseline="0" dirty="0" smtClean="0"/>
                        <a:t> and suspense</a:t>
                      </a:r>
                      <a:endParaRPr lang="en-GB" sz="1000"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r>
                        <a:rPr lang="en-US" sz="1000" dirty="0" smtClean="0"/>
                        <a:t>5.</a:t>
                      </a:r>
                      <a:r>
                        <a:rPr lang="en-US" sz="1000" baseline="0" dirty="0" smtClean="0"/>
                        <a:t> </a:t>
                      </a:r>
                      <a:r>
                        <a:rPr lang="en-GB" sz="1000" kern="1200" dirty="0" smtClean="0">
                          <a:solidFill>
                            <a:schemeClr val="tx1"/>
                          </a:solidFill>
                          <a:effectLst/>
                          <a:latin typeface="+mn-lt"/>
                          <a:ea typeface="+mn-ea"/>
                          <a:cs typeface="+mn-cs"/>
                        </a:rPr>
                        <a:t>Villains, vampires, ghosts, werewolves</a:t>
                      </a:r>
                      <a:endParaRPr lang="en-GB" sz="1000"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a:txBody>
                    <a:bodyPr/>
                    <a:lstStyle/>
                    <a:p>
                      <a:r>
                        <a:rPr lang="en-US" sz="1000" dirty="0" smtClean="0"/>
                        <a:t>5. Volatile</a:t>
                      </a:r>
                      <a:r>
                        <a:rPr lang="en-US" sz="1000" baseline="0" dirty="0" smtClean="0"/>
                        <a:t> and threatening weather (symbolism)</a:t>
                      </a:r>
                      <a:endParaRPr lang="en-GB" sz="1000"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91062">
                <a:tc gridSpan="9">
                  <a:txBody>
                    <a:bodyPr/>
                    <a:lstStyle/>
                    <a:p>
                      <a:pPr marL="0" marR="0" indent="0" algn="ctr" defTabSz="685783"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Social and</a:t>
                      </a:r>
                      <a:r>
                        <a:rPr lang="en-US" sz="1400" b="1" baseline="0" dirty="0" smtClean="0">
                          <a:solidFill>
                            <a:schemeClr val="tx1"/>
                          </a:solidFill>
                        </a:rPr>
                        <a:t> Historical Context</a:t>
                      </a:r>
                      <a:endParaRPr lang="en-GB" sz="1400" b="1" dirty="0" smtClean="0">
                        <a:solidFill>
                          <a:schemeClr val="tx1"/>
                        </a:solidFill>
                      </a:endParaRPr>
                    </a:p>
                  </a:txBody>
                  <a:tcPr>
                    <a:solidFill>
                      <a:schemeClr val="bg1">
                        <a:lumMod val="7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indent="0" algn="ctr" defTabSz="685783"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Value</a:t>
                      </a:r>
                      <a:r>
                        <a:rPr lang="en-US" sz="1400" b="1" baseline="0" dirty="0" smtClean="0">
                          <a:solidFill>
                            <a:schemeClr val="tx1"/>
                          </a:solidFill>
                        </a:rPr>
                        <a:t>s and ideas held by gothic writers</a:t>
                      </a:r>
                      <a:endParaRPr lang="en-GB" sz="1400" b="1" dirty="0" smtClean="0">
                        <a:solidFill>
                          <a:schemeClr val="tx1"/>
                        </a:solidFill>
                      </a:endParaRPr>
                    </a:p>
                  </a:txBody>
                  <a:tcPr>
                    <a:solidFill>
                      <a:schemeClr val="bg1">
                        <a:lumMod val="75000"/>
                      </a:schemeClr>
                    </a:solidFill>
                  </a:tcPr>
                </a:tc>
                <a:tc hMerge="1">
                  <a:txBody>
                    <a:bodyPr/>
                    <a:lstStyle/>
                    <a:p>
                      <a:pPr marL="0" marR="0" indent="0" algn="ctr" defTabSz="685783" rtl="0" eaLnBrk="1" fontAlgn="auto" latinLnBrk="0" hangingPunct="1">
                        <a:lnSpc>
                          <a:spcPct val="100000"/>
                        </a:lnSpc>
                        <a:spcBef>
                          <a:spcPts val="0"/>
                        </a:spcBef>
                        <a:spcAft>
                          <a:spcPts val="0"/>
                        </a:spcAft>
                        <a:buClrTx/>
                        <a:buSzTx/>
                        <a:buFontTx/>
                        <a:buNone/>
                        <a:tabLst/>
                        <a:defRPr/>
                      </a:pPr>
                      <a:endParaRPr lang="en-GB" sz="1400" b="1" dirty="0" smtClean="0">
                        <a:solidFill>
                          <a:schemeClr val="tx1"/>
                        </a:solidFill>
                      </a:endParaRPr>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20535">
                <a:tc gridSpan="9">
                  <a:txBody>
                    <a:bodyPr/>
                    <a:lstStyle/>
                    <a:p>
                      <a:pPr marL="285750" indent="-285750">
                        <a:buFont typeface="Arial" panose="020B0604020202020204" pitchFamily="34" charset="0"/>
                        <a:buChar char="•"/>
                      </a:pPr>
                      <a:r>
                        <a:rPr lang="en-US" sz="1000" dirty="0" smtClean="0"/>
                        <a:t>The term ‘gothic’ comes from the Germanic</a:t>
                      </a:r>
                      <a:r>
                        <a:rPr lang="en-US" sz="1000" baseline="0" dirty="0" smtClean="0"/>
                        <a:t> tribe ‘the Goths’, who played a part in the fall of the Roman Empire. The Goths are sometimes called barbarians. They destroyed a lot of Roman architecture in around C3 and replaced it with buildings in the gothic style.</a:t>
                      </a:r>
                    </a:p>
                    <a:p>
                      <a:pPr marL="285750" indent="-285750">
                        <a:buFont typeface="Arial" panose="020B0604020202020204" pitchFamily="34" charset="0"/>
                        <a:buChar char="•"/>
                      </a:pPr>
                      <a:r>
                        <a:rPr lang="en-US" sz="1000" b="1" baseline="0" dirty="0" smtClean="0"/>
                        <a:t>Medieval Europe (C3-14) </a:t>
                      </a:r>
                      <a:r>
                        <a:rPr lang="en-US" sz="1000" baseline="0" dirty="0" smtClean="0"/>
                        <a:t>is sometimes referred to as the ‘</a:t>
                      </a:r>
                      <a:r>
                        <a:rPr lang="en-US" sz="1000" b="1" baseline="0" dirty="0" smtClean="0"/>
                        <a:t>Dark Ages</a:t>
                      </a:r>
                      <a:r>
                        <a:rPr lang="en-US" sz="1000" baseline="0" dirty="0" smtClean="0"/>
                        <a:t>’ (although this can be contested for a number of reasons.) Some believe that people lived in fear due to superstition and ignorance and that not much learning took place in this time. Castles with gargoyles were built to ward off evil spirits, this architecture is known as ‘gothic’ e.g. Notre Dame.</a:t>
                      </a:r>
                    </a:p>
                    <a:p>
                      <a:pPr marL="285750" indent="-285750">
                        <a:buFont typeface="Arial" panose="020B0604020202020204" pitchFamily="34" charset="0"/>
                        <a:buChar char="•"/>
                      </a:pPr>
                      <a:r>
                        <a:rPr lang="en-US" sz="1000" baseline="0" dirty="0" smtClean="0"/>
                        <a:t>Figures from </a:t>
                      </a:r>
                      <a:r>
                        <a:rPr lang="en-US" sz="1000" b="1" baseline="0" dirty="0" smtClean="0"/>
                        <a:t>The Age of Enlightenment (C18-19) </a:t>
                      </a:r>
                      <a:r>
                        <a:rPr lang="en-US" sz="1000" baseline="0" dirty="0" smtClean="0"/>
                        <a:t>believed that scientific progress was the only way to advance society, and great discoveries were made in this time. They tried to rid Europe of superstition and ignorance through promoting reason and logic.</a:t>
                      </a:r>
                    </a:p>
                    <a:p>
                      <a:pPr marL="285750" indent="-285750">
                        <a:buFont typeface="Arial" panose="020B0604020202020204" pitchFamily="34" charset="0"/>
                        <a:buChar char="•"/>
                      </a:pPr>
                      <a:r>
                        <a:rPr lang="en-US" sz="1000" dirty="0" smtClean="0"/>
                        <a:t>A group of poets,</a:t>
                      </a:r>
                      <a:r>
                        <a:rPr lang="en-US" sz="1000" baseline="0" dirty="0" smtClean="0"/>
                        <a:t> artists and thinkers called the Romantics challenged this because they believed that not everything can be explained by science, and too much reason rids the world of beauty and mystery.</a:t>
                      </a:r>
                    </a:p>
                    <a:p>
                      <a:pPr marL="285750" indent="-285750">
                        <a:buFont typeface="Arial" panose="020B0604020202020204" pitchFamily="34" charset="0"/>
                        <a:buChar char="•"/>
                      </a:pPr>
                      <a:r>
                        <a:rPr lang="en-US" sz="1000" baseline="0" dirty="0" smtClean="0"/>
                        <a:t>The gothic genre first emerged from the </a:t>
                      </a:r>
                      <a:r>
                        <a:rPr lang="en-US" sz="1000" b="1" baseline="0" dirty="0" smtClean="0"/>
                        <a:t>Romantic movement</a:t>
                      </a:r>
                      <a:r>
                        <a:rPr lang="en-US" sz="1000" baseline="0" dirty="0" smtClean="0"/>
                        <a:t>. It used art and ideas from the Dark Ages, wild emotion and nature to contrast modern ideas about science and logic.</a:t>
                      </a:r>
                    </a:p>
                    <a:p>
                      <a:pPr marL="285750" indent="-285750">
                        <a:buFont typeface="Arial" panose="020B0604020202020204" pitchFamily="34" charset="0"/>
                        <a:buChar char="•"/>
                      </a:pPr>
                      <a:r>
                        <a:rPr lang="en-US" sz="1000" baseline="0" dirty="0" smtClean="0"/>
                        <a:t>Gothic writing transformed into the format of the extremely popular </a:t>
                      </a:r>
                      <a:r>
                        <a:rPr lang="en-US" sz="1000" b="1" baseline="0" dirty="0" smtClean="0"/>
                        <a:t>Victorian ghost story</a:t>
                      </a:r>
                      <a:r>
                        <a:rPr lang="en-US" sz="1000" baseline="0" dirty="0" smtClean="0"/>
                        <a:t>.</a:t>
                      </a:r>
                    </a:p>
                    <a:p>
                      <a:pPr marL="285750" indent="-285750">
                        <a:buFont typeface="Arial" panose="020B0604020202020204" pitchFamily="34" charset="0"/>
                        <a:buChar char="•"/>
                      </a:pPr>
                      <a:r>
                        <a:rPr lang="en-US" sz="1000" baseline="0" dirty="0" smtClean="0"/>
                        <a:t>Today, we use the term ‘gothic’ widely to describe art, style, clothing (e.g. Alexander McQueen couture) music and film (e.g. Tim Burton films).  The style and genre is very much still alive.</a:t>
                      </a:r>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171450" indent="-171450">
                        <a:buFont typeface="Arial" panose="020B0604020202020204" pitchFamily="34" charset="0"/>
                        <a:buChar char="•"/>
                      </a:pPr>
                      <a:r>
                        <a:rPr lang="en-US" sz="1000" dirty="0" smtClean="0"/>
                        <a:t>Gothic</a:t>
                      </a:r>
                      <a:r>
                        <a:rPr lang="en-US" sz="1000" baseline="0" dirty="0" smtClean="0"/>
                        <a:t> writers are preoccupied with the supernatural because they believe that not everything has a scientific explanation. </a:t>
                      </a:r>
                    </a:p>
                    <a:p>
                      <a:pPr marL="171450" indent="-171450">
                        <a:buFont typeface="Arial" panose="020B0604020202020204" pitchFamily="34" charset="0"/>
                        <a:buChar char="•"/>
                      </a:pPr>
                      <a:r>
                        <a:rPr lang="en-US" sz="1000" baseline="0" dirty="0" smtClean="0"/>
                        <a:t>They believed that nature is ‘sublime’: it has the power to simultaneously inspire awe and terror in people.</a:t>
                      </a:r>
                    </a:p>
                    <a:p>
                      <a:pPr marL="171450" indent="-171450">
                        <a:buFont typeface="Arial" panose="020B0604020202020204" pitchFamily="34" charset="0"/>
                        <a:buChar char="•"/>
                      </a:pPr>
                      <a:r>
                        <a:rPr lang="en-US" sz="1000" baseline="0" dirty="0" smtClean="0"/>
                        <a:t>They challenged society’s expectations about propriety and emotion. To show wild emotion was seen as crass and uncouth, but not to the gothic writers, who often depicted passion and rage.</a:t>
                      </a:r>
                    </a:p>
                    <a:p>
                      <a:pPr marL="171450" indent="-171450">
                        <a:buFont typeface="Arial" panose="020B0604020202020204" pitchFamily="34" charset="0"/>
                        <a:buChar char="•"/>
                      </a:pPr>
                      <a:r>
                        <a:rPr lang="en-US" sz="1000" baseline="0" dirty="0" smtClean="0"/>
                        <a:t>They explored the role of the female characters: often in gothic texts, there are powerful female roles, which contrasted the contemporary society. </a:t>
                      </a:r>
                    </a:p>
                    <a:p>
                      <a:pPr marL="171450" indent="-171450">
                        <a:buFont typeface="Arial" panose="020B0604020202020204" pitchFamily="34" charset="0"/>
                        <a:buChar char="•"/>
                      </a:pPr>
                      <a:r>
                        <a:rPr lang="en-US" sz="1000" baseline="0" dirty="0" smtClean="0"/>
                        <a:t>They were very interested in the psychological exploration of characters, particularly in relation to themes of madness. </a:t>
                      </a:r>
                    </a:p>
                    <a:p>
                      <a:pPr marL="171450" indent="-171450">
                        <a:buFont typeface="Arial" panose="020B0604020202020204" pitchFamily="34" charset="0"/>
                        <a:buChar char="•"/>
                      </a:pPr>
                      <a:r>
                        <a:rPr lang="en-US" sz="1000" baseline="0" dirty="0" smtClean="0"/>
                        <a:t>Big question: are humans always attracted to darkness? Is this why the gothic style has been almost constant?</a:t>
                      </a:r>
                    </a:p>
                  </a:txBody>
                  <a:tcPr/>
                </a:tc>
                <a:tc hMerge="1">
                  <a:txBody>
                    <a:bodyPr/>
                    <a:lstStyle/>
                    <a:p>
                      <a:pPr marL="171450" indent="-171450">
                        <a:buFont typeface="Arial" panose="020B0604020202020204" pitchFamily="34" charset="0"/>
                        <a:buChar char="•"/>
                      </a:pPr>
                      <a:endParaRPr lang="en-US" sz="1000" baseline="0" dirty="0" smtClean="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04888">
                <a:tc gridSpan="15">
                  <a:txBody>
                    <a:bodyPr/>
                    <a:lstStyle/>
                    <a:p>
                      <a:pPr algn="ctr"/>
                      <a:r>
                        <a:rPr lang="en-US" sz="1400" b="1" dirty="0" smtClean="0"/>
                        <a:t>Notable</a:t>
                      </a:r>
                      <a:r>
                        <a:rPr lang="en-US" sz="1400" b="1" baseline="0" dirty="0" smtClean="0"/>
                        <a:t> Gothic texts (in chronological order)</a:t>
                      </a:r>
                      <a:endParaRPr lang="en-GB" sz="1400" b="1" dirty="0"/>
                    </a:p>
                  </a:txBody>
                  <a:tcPr>
                    <a:solidFill>
                      <a:schemeClr val="bg1">
                        <a:lumMod val="75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20535">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en-US" sz="800" b="1" dirty="0" smtClean="0"/>
                        <a:t>The Castle of Otranto </a:t>
                      </a:r>
                      <a:r>
                        <a:rPr lang="en-US" sz="800" dirty="0" smtClean="0"/>
                        <a:t>– Horace Walpole, </a:t>
                      </a:r>
                      <a:r>
                        <a:rPr lang="en-US" sz="800" b="1" dirty="0" smtClean="0"/>
                        <a:t>1765</a:t>
                      </a:r>
                      <a:r>
                        <a:rPr lang="en-US" sz="800" dirty="0" smtClean="0"/>
                        <a:t> </a:t>
                      </a:r>
                      <a:endParaRPr lang="en-GB" sz="800" dirty="0" smtClean="0"/>
                    </a:p>
                  </a:txBody>
                  <a:tcPr/>
                </a:tc>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en-US" sz="800" b="1" dirty="0" err="1" smtClean="0"/>
                        <a:t>Vathek</a:t>
                      </a:r>
                      <a:r>
                        <a:rPr lang="en-US" sz="800" b="1" dirty="0" smtClean="0"/>
                        <a:t> </a:t>
                      </a:r>
                      <a:r>
                        <a:rPr lang="en-US" sz="800" dirty="0" smtClean="0"/>
                        <a:t>– William Beckford, </a:t>
                      </a:r>
                      <a:r>
                        <a:rPr lang="en-US" sz="800" b="1" dirty="0" smtClean="0"/>
                        <a:t>1786</a:t>
                      </a:r>
                      <a:endParaRPr lang="en-GB" sz="800" b="1" dirty="0" smtClean="0"/>
                    </a:p>
                  </a:txBody>
                  <a:tcPr/>
                </a:tc>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en-US" sz="800" b="1" dirty="0" smtClean="0"/>
                        <a:t>Frankenstein</a:t>
                      </a:r>
                      <a:r>
                        <a:rPr lang="en-US" sz="800" dirty="0" smtClean="0"/>
                        <a:t> – Mary Shelley, </a:t>
                      </a:r>
                      <a:r>
                        <a:rPr lang="en-US" sz="800" b="1" dirty="0" smtClean="0"/>
                        <a:t>1818</a:t>
                      </a:r>
                      <a:endParaRPr lang="en-GB" sz="800" b="1" dirty="0" smtClean="0"/>
                    </a:p>
                    <a:p>
                      <a:endParaRPr lang="en-GB" sz="800" dirty="0"/>
                    </a:p>
                  </a:txBody>
                  <a:tcPr/>
                </a:tc>
                <a:tc gridSpan="2">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en-US" sz="800" b="1" dirty="0" smtClean="0"/>
                        <a:t>The Hunchback of Notre Dame </a:t>
                      </a:r>
                      <a:r>
                        <a:rPr lang="en-US" sz="800" dirty="0" smtClean="0"/>
                        <a:t>– Victor Hugo, </a:t>
                      </a:r>
                      <a:r>
                        <a:rPr lang="en-US" sz="800" b="1" dirty="0" smtClean="0"/>
                        <a:t>1831</a:t>
                      </a:r>
                      <a:endParaRPr lang="en-GB" sz="800" b="1" dirty="0" smtClean="0"/>
                    </a:p>
                  </a:txBody>
                  <a:tcPr/>
                </a:tc>
                <a:tc hMerge="1">
                  <a:txBody>
                    <a:bodyPr/>
                    <a:lstStyle/>
                    <a:p>
                      <a:endParaRPr lang="en-GB"/>
                    </a:p>
                  </a:txBody>
                  <a:tcPr/>
                </a:tc>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en-US" sz="800" b="1" dirty="0" smtClean="0"/>
                        <a:t>The Raven </a:t>
                      </a:r>
                      <a:r>
                        <a:rPr lang="en-US" sz="800" dirty="0" smtClean="0"/>
                        <a:t>– Edgar Allen Poe, </a:t>
                      </a:r>
                      <a:r>
                        <a:rPr lang="en-US" sz="800" b="1" dirty="0" smtClean="0"/>
                        <a:t>1845</a:t>
                      </a:r>
                      <a:endParaRPr lang="en-GB" sz="800" b="1" dirty="0" smtClean="0"/>
                    </a:p>
                  </a:txBody>
                  <a:tcPr/>
                </a:tc>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en-US" sz="800" b="1" dirty="0" smtClean="0"/>
                        <a:t>Wuthering Heights </a:t>
                      </a:r>
                      <a:r>
                        <a:rPr lang="en-US" sz="800" dirty="0" smtClean="0"/>
                        <a:t>– Emily Bronte, </a:t>
                      </a:r>
                      <a:r>
                        <a:rPr lang="en-US" sz="800" b="1" dirty="0" smtClean="0"/>
                        <a:t>1847</a:t>
                      </a:r>
                      <a:endParaRPr lang="en-GB" sz="800" b="1" dirty="0" smtClean="0"/>
                    </a:p>
                  </a:txBody>
                  <a:tcPr/>
                </a:tc>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en-US" sz="800" b="1" dirty="0" smtClean="0"/>
                        <a:t>The</a:t>
                      </a:r>
                      <a:r>
                        <a:rPr lang="en-US" sz="800" b="1" baseline="0" dirty="0" smtClean="0"/>
                        <a:t> Strange Case of </a:t>
                      </a:r>
                      <a:r>
                        <a:rPr lang="en-US" sz="800" b="1" dirty="0" err="1" smtClean="0"/>
                        <a:t>Dr</a:t>
                      </a:r>
                      <a:r>
                        <a:rPr lang="en-US" sz="800" b="1" dirty="0" smtClean="0"/>
                        <a:t> Jekyll and </a:t>
                      </a:r>
                      <a:r>
                        <a:rPr lang="en-US" sz="800" b="1" dirty="0" err="1" smtClean="0"/>
                        <a:t>Mr</a:t>
                      </a:r>
                      <a:r>
                        <a:rPr lang="en-US" sz="800" b="1" dirty="0" smtClean="0"/>
                        <a:t> Hyde </a:t>
                      </a:r>
                      <a:r>
                        <a:rPr lang="en-US" sz="800" dirty="0" smtClean="0"/>
                        <a:t>– R.L. Stevenson, </a:t>
                      </a:r>
                      <a:r>
                        <a:rPr lang="en-US" sz="800" b="1" dirty="0" smtClean="0"/>
                        <a:t>1887</a:t>
                      </a:r>
                      <a:endParaRPr lang="en-GB" sz="800" b="1" dirty="0" smtClean="0"/>
                    </a:p>
                  </a:txBody>
                  <a:tcPr/>
                </a:tc>
                <a:tc gridSpan="3">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en-US" sz="800" b="1" dirty="0" smtClean="0"/>
                        <a:t>The Picture of Dorian Gray</a:t>
                      </a:r>
                      <a:r>
                        <a:rPr lang="en-US" sz="800" dirty="0" smtClean="0"/>
                        <a:t>, Oscar Wilde, </a:t>
                      </a:r>
                      <a:r>
                        <a:rPr lang="en-US" sz="800" b="1" dirty="0" smtClean="0"/>
                        <a:t>1890</a:t>
                      </a:r>
                      <a:endParaRPr lang="en-GB" sz="800" b="1" dirty="0" smtClean="0"/>
                    </a:p>
                  </a:txBody>
                  <a:tcPr/>
                </a:tc>
                <a:tc hMerge="1">
                  <a:txBody>
                    <a:bodyPr/>
                    <a:lstStyle/>
                    <a:p>
                      <a:pPr marL="0" marR="0" indent="0" algn="l" defTabSz="685783" rtl="0" eaLnBrk="1" fontAlgn="auto" latinLnBrk="0" hangingPunct="1">
                        <a:lnSpc>
                          <a:spcPct val="100000"/>
                        </a:lnSpc>
                        <a:spcBef>
                          <a:spcPts val="0"/>
                        </a:spcBef>
                        <a:spcAft>
                          <a:spcPts val="0"/>
                        </a:spcAft>
                        <a:buClrTx/>
                        <a:buSzTx/>
                        <a:buFontTx/>
                        <a:buNone/>
                        <a:tabLst/>
                        <a:defRPr/>
                      </a:pPr>
                      <a:endParaRPr lang="en-GB" sz="900" b="1" dirty="0" smtClean="0"/>
                    </a:p>
                  </a:txBody>
                  <a:tcPr/>
                </a:tc>
                <a:tc hMerge="1">
                  <a:txBody>
                    <a:bodyPr/>
                    <a:lstStyle/>
                    <a:p>
                      <a:endParaRPr lang="en-GB"/>
                    </a:p>
                  </a:txBody>
                  <a:tcPr/>
                </a:tc>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en-US" sz="800" b="1" dirty="0" smtClean="0"/>
                        <a:t>Dracula</a:t>
                      </a:r>
                      <a:r>
                        <a:rPr lang="en-US" sz="800" dirty="0" smtClean="0"/>
                        <a:t> – Bram Stoker, </a:t>
                      </a:r>
                      <a:r>
                        <a:rPr lang="en-US" sz="800" b="1" dirty="0" smtClean="0"/>
                        <a:t>1897</a:t>
                      </a:r>
                      <a:endParaRPr lang="en-GB" sz="800" b="1" dirty="0" smtClean="0"/>
                    </a:p>
                  </a:txBody>
                  <a:tcPr/>
                </a:tc>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en-US" sz="800" b="1" dirty="0" smtClean="0"/>
                        <a:t>Rebecca </a:t>
                      </a:r>
                      <a:r>
                        <a:rPr lang="en-US" sz="800" dirty="0" smtClean="0"/>
                        <a:t>– Du </a:t>
                      </a:r>
                      <a:r>
                        <a:rPr lang="en-US" sz="800" dirty="0" err="1" smtClean="0"/>
                        <a:t>Maurier</a:t>
                      </a:r>
                      <a:r>
                        <a:rPr lang="en-US" sz="800" dirty="0" smtClean="0"/>
                        <a:t>, </a:t>
                      </a:r>
                      <a:r>
                        <a:rPr lang="en-US" sz="800" b="1" dirty="0" smtClean="0"/>
                        <a:t>1931</a:t>
                      </a:r>
                      <a:endParaRPr lang="en-GB" sz="800" b="1" dirty="0" smtClean="0"/>
                    </a:p>
                    <a:p>
                      <a:pPr marL="0" marR="0" indent="0" algn="l" defTabSz="685783" rtl="0" eaLnBrk="1" fontAlgn="auto" latinLnBrk="0" hangingPunct="1">
                        <a:lnSpc>
                          <a:spcPct val="100000"/>
                        </a:lnSpc>
                        <a:spcBef>
                          <a:spcPts val="0"/>
                        </a:spcBef>
                        <a:spcAft>
                          <a:spcPts val="0"/>
                        </a:spcAft>
                        <a:buClrTx/>
                        <a:buSzTx/>
                        <a:buFontTx/>
                        <a:buNone/>
                        <a:tabLst/>
                        <a:defRPr/>
                      </a:pPr>
                      <a:endParaRPr lang="en-GB" sz="800" b="1" dirty="0" smtClean="0"/>
                    </a:p>
                  </a:txBody>
                  <a:tcPr/>
                </a:tc>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en-US" sz="800" b="1" dirty="0" smtClean="0"/>
                        <a:t>The Woman in Black </a:t>
                      </a:r>
                      <a:r>
                        <a:rPr lang="en-US" sz="800" dirty="0" smtClean="0"/>
                        <a:t>– Susan Hill, </a:t>
                      </a:r>
                      <a:r>
                        <a:rPr lang="en-US" sz="800" b="1" dirty="0" smtClean="0"/>
                        <a:t>1983</a:t>
                      </a:r>
                      <a:endParaRPr lang="en-US" sz="800" b="1" dirty="0" smtClean="0"/>
                    </a:p>
                  </a:txBody>
                  <a:tcPr/>
                </a:tc>
                <a:tc>
                  <a:txBody>
                    <a:bodyPr/>
                    <a:lstStyle/>
                    <a:p>
                      <a:pPr marL="0" marR="0" indent="0" algn="l" defTabSz="685783" rtl="0" eaLnBrk="1" fontAlgn="auto" latinLnBrk="0" hangingPunct="1">
                        <a:lnSpc>
                          <a:spcPct val="100000"/>
                        </a:lnSpc>
                        <a:spcBef>
                          <a:spcPts val="0"/>
                        </a:spcBef>
                        <a:spcAft>
                          <a:spcPts val="0"/>
                        </a:spcAft>
                        <a:buClrTx/>
                        <a:buSzTx/>
                        <a:buFontTx/>
                        <a:buNone/>
                        <a:tabLst/>
                        <a:defRPr/>
                      </a:pPr>
                      <a:r>
                        <a:rPr lang="en-US" sz="800" b="1" dirty="0" smtClean="0"/>
                        <a:t>The</a:t>
                      </a:r>
                      <a:r>
                        <a:rPr lang="en-US" sz="800" b="1" baseline="0" dirty="0" smtClean="0"/>
                        <a:t> Twilight Series – </a:t>
                      </a:r>
                      <a:r>
                        <a:rPr lang="en-US" sz="800" b="0" baseline="0" dirty="0" smtClean="0"/>
                        <a:t>Stephanie Meyer, </a:t>
                      </a:r>
                      <a:r>
                        <a:rPr lang="en-US" sz="800" b="1" baseline="0" dirty="0" smtClean="0"/>
                        <a:t>2006</a:t>
                      </a:r>
                      <a:endParaRPr lang="en-GB" sz="800" b="1" dirty="0" smtClean="0"/>
                    </a:p>
                  </a:txBody>
                  <a:tcPr/>
                </a:tc>
              </a:tr>
            </a:tbl>
          </a:graphicData>
        </a:graphic>
      </p:graphicFrame>
    </p:spTree>
    <p:extLst>
      <p:ext uri="{BB962C8B-B14F-4D97-AF65-F5344CB8AC3E}">
        <p14:creationId xmlns:p14="http://schemas.microsoft.com/office/powerpoint/2010/main" val="32913852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5A14129-EE93-4AB5-AF01-A68842A292EA}" vid="{8C84899B-FEDB-472A-9173-FA931E94AEC0}"/>
    </a:ext>
  </a:extLst>
</a:theme>
</file>

<file path=docProps/app.xml><?xml version="1.0" encoding="utf-8"?>
<Properties xmlns="http://schemas.openxmlformats.org/officeDocument/2006/extended-properties" xmlns:vt="http://schemas.openxmlformats.org/officeDocument/2006/docPropsVTypes">
  <Template>blank</Template>
  <TotalTime>1791</TotalTime>
  <Words>748</Words>
  <Application>Microsoft Office PowerPoint</Application>
  <PresentationFormat>On-screen Show (4:3)</PresentationFormat>
  <Paragraphs>48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St Christopher's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Miller</dc:creator>
  <cp:lastModifiedBy>Erin Miller</cp:lastModifiedBy>
  <cp:revision>3</cp:revision>
  <dcterms:created xsi:type="dcterms:W3CDTF">2017-05-16T04:14:30Z</dcterms:created>
  <dcterms:modified xsi:type="dcterms:W3CDTF">2017-05-17T10:05:48Z</dcterms:modified>
</cp:coreProperties>
</file>