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2E625F-1900-5043-BB2D-BCA3C181B037}" type="datetimeFigureOut">
              <a:rPr lang="en-US" smtClean="0"/>
              <a:t>6/16/2015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560190-99FD-3E4E-9C0A-B66C46E32549}" type="slidenum">
              <a:rPr lang="en-US" smtClean="0"/>
              <a:t>‹#›</a:t>
            </a:fld>
            <a:endParaRPr lang="en-US"/>
          </a:p>
        </p:txBody>
      </p:sp>
    </p:spTree>
    <p:extLst>
      <p:ext uri="{BB962C8B-B14F-4D97-AF65-F5344CB8AC3E}">
        <p14:creationId xmlns:p14="http://schemas.microsoft.com/office/powerpoint/2010/main" val="11046467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560190-99FD-3E4E-9C0A-B66C46E32549}" type="slidenum">
              <a:rPr lang="en-US" smtClean="0"/>
              <a:t>1</a:t>
            </a:fld>
            <a:endParaRPr lang="en-US"/>
          </a:p>
        </p:txBody>
      </p:sp>
    </p:spTree>
    <p:extLst>
      <p:ext uri="{BB962C8B-B14F-4D97-AF65-F5344CB8AC3E}">
        <p14:creationId xmlns:p14="http://schemas.microsoft.com/office/powerpoint/2010/main" val="2343148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FFC82D-C56A-B845-9515-62DD68A65328}"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2626810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C82D-C56A-B845-9515-62DD68A65328}"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3184761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C82D-C56A-B845-9515-62DD68A65328}"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1706761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C82D-C56A-B845-9515-62DD68A65328}"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133007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FFC82D-C56A-B845-9515-62DD68A65328}"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1469496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FFC82D-C56A-B845-9515-62DD68A65328}" type="datetimeFigureOut">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235009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FFC82D-C56A-B845-9515-62DD68A65328}" type="datetimeFigureOut">
              <a:rPr lang="en-US" smtClean="0"/>
              <a:t>6/16/2015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481025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FFC82D-C56A-B845-9515-62DD68A65328}" type="datetimeFigureOut">
              <a:rPr lang="en-US" smtClean="0"/>
              <a:t>6/16/2015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3539343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FC82D-C56A-B845-9515-62DD68A65328}" type="datetimeFigureOut">
              <a:rPr lang="en-US" smtClean="0"/>
              <a:t>6/16/2015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305405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C82D-C56A-B845-9515-62DD68A65328}" type="datetimeFigureOut">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659850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C82D-C56A-B845-9515-62DD68A65328}" type="datetimeFigureOut">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1025350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FC82D-C56A-B845-9515-62DD68A65328}" type="datetimeFigureOut">
              <a:rPr lang="en-US" smtClean="0"/>
              <a:t>6/16/2015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D8FD49-FB9D-BC45-AC96-A07ACC1D8B84}" type="slidenum">
              <a:rPr lang="en-US" smtClean="0"/>
              <a:t>‹#›</a:t>
            </a:fld>
            <a:endParaRPr lang="en-US"/>
          </a:p>
        </p:txBody>
      </p:sp>
    </p:spTree>
    <p:extLst>
      <p:ext uri="{BB962C8B-B14F-4D97-AF65-F5344CB8AC3E}">
        <p14:creationId xmlns:p14="http://schemas.microsoft.com/office/powerpoint/2010/main" val="2080356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107586725"/>
              </p:ext>
            </p:extLst>
          </p:nvPr>
        </p:nvGraphicFramePr>
        <p:xfrm>
          <a:off x="839410" y="5197"/>
          <a:ext cx="4399340" cy="6852803"/>
        </p:xfrm>
        <a:graphic>
          <a:graphicData uri="http://schemas.openxmlformats.org/drawingml/2006/table">
            <a:tbl>
              <a:tblPr firstRow="1" bandRow="1">
                <a:tableStyleId>{5940675A-B579-460E-94D1-54222C63F5DA}</a:tableStyleId>
              </a:tblPr>
              <a:tblGrid>
                <a:gridCol w="663865"/>
                <a:gridCol w="3735475"/>
              </a:tblGrid>
              <a:tr h="199118">
                <a:tc>
                  <a:txBody>
                    <a:bodyPr/>
                    <a:lstStyle/>
                    <a:p>
                      <a:pPr algn="ctr"/>
                      <a:r>
                        <a:rPr lang="en-US" sz="1100" b="1" dirty="0" smtClean="0">
                          <a:solidFill>
                            <a:srgbClr val="FFFFFF"/>
                          </a:solidFill>
                        </a:rPr>
                        <a:t>Chapter</a:t>
                      </a:r>
                      <a:endParaRPr lang="en-US" sz="1100" b="1" dirty="0">
                        <a:solidFill>
                          <a:srgbClr val="FFFFFF"/>
                        </a:solidFill>
                      </a:endParaRPr>
                    </a:p>
                  </a:txBody>
                  <a:tcPr>
                    <a:solidFill>
                      <a:schemeClr val="tx1"/>
                    </a:solidFill>
                  </a:tcPr>
                </a:tc>
                <a:tc>
                  <a:txBody>
                    <a:bodyPr/>
                    <a:lstStyle/>
                    <a:p>
                      <a:pPr algn="ctr"/>
                      <a:r>
                        <a:rPr lang="en-US" sz="1200" b="1" dirty="0" smtClean="0">
                          <a:solidFill>
                            <a:schemeClr val="bg1"/>
                          </a:solidFill>
                        </a:rPr>
                        <a:t>Plot</a:t>
                      </a:r>
                      <a:endParaRPr lang="en-US" sz="1200" b="1" dirty="0">
                        <a:solidFill>
                          <a:schemeClr val="bg1"/>
                        </a:solidFill>
                      </a:endParaRPr>
                    </a:p>
                  </a:txBody>
                  <a:tcPr>
                    <a:solidFill>
                      <a:schemeClr val="tx1"/>
                    </a:solidFill>
                  </a:tcPr>
                </a:tc>
              </a:tr>
              <a:tr h="395732">
                <a:tc>
                  <a:txBody>
                    <a:bodyPr/>
                    <a:lstStyle/>
                    <a:p>
                      <a:r>
                        <a:rPr lang="en-US" sz="700" b="1" dirty="0" smtClean="0"/>
                        <a:t>1 </a:t>
                      </a:r>
                      <a:r>
                        <a:rPr lang="en-US" sz="700" b="1" i="0" dirty="0" smtClean="0"/>
                        <a:t>Old Major’s speech</a:t>
                      </a:r>
                      <a:endParaRPr lang="en-US" sz="700" b="1" i="0" dirty="0"/>
                    </a:p>
                  </a:txBody>
                  <a:tcPr/>
                </a:tc>
                <a:tc>
                  <a:txBody>
                    <a:bodyPr/>
                    <a:lstStyle/>
                    <a:p>
                      <a:r>
                        <a:rPr lang="en-US" sz="700" i="0" dirty="0" err="1" smtClean="0"/>
                        <a:t>Mr</a:t>
                      </a:r>
                      <a:r>
                        <a:rPr lang="en-US" sz="700" i="0" baseline="0" dirty="0" smtClean="0"/>
                        <a:t> Jones, the owner of Manor Farm falls asleep in a drunken stupor. All the animals of Manor Farm meet in the big barn where </a:t>
                      </a:r>
                      <a:r>
                        <a:rPr lang="en-US" sz="700" i="1" baseline="0" dirty="0" smtClean="0"/>
                        <a:t>Old Major</a:t>
                      </a:r>
                      <a:r>
                        <a:rPr lang="en-US" sz="700" i="0" baseline="0" dirty="0" smtClean="0"/>
                        <a:t> delivers a speech arguing for a rebellion against the men. The Animals sing ‘Beasts of England’, a song from Old Major’s dream.</a:t>
                      </a:r>
                      <a:endParaRPr lang="en-US" sz="700" i="0" dirty="0"/>
                    </a:p>
                  </a:txBody>
                  <a:tcPr/>
                </a:tc>
              </a:tr>
              <a:tr h="468994">
                <a:tc>
                  <a:txBody>
                    <a:bodyPr/>
                    <a:lstStyle/>
                    <a:p>
                      <a:r>
                        <a:rPr lang="en-US" sz="700" b="1" dirty="0" smtClean="0"/>
                        <a:t>2 The rebellion</a:t>
                      </a:r>
                      <a:endParaRPr lang="en-US" sz="700" b="1" dirty="0"/>
                    </a:p>
                  </a:txBody>
                  <a:tcPr/>
                </a:tc>
                <a:tc>
                  <a:txBody>
                    <a:bodyPr/>
                    <a:lstStyle/>
                    <a:p>
                      <a:r>
                        <a:rPr lang="en-US" sz="700" i="1" dirty="0" smtClean="0"/>
                        <a:t>Old Major dies and the pigs adapt</a:t>
                      </a:r>
                      <a:r>
                        <a:rPr lang="en-US" sz="700" i="1" baseline="0" dirty="0" smtClean="0"/>
                        <a:t> his speech, forming the principles of Animalism. The pigs plan the rebellion even though some animals (like Mollie) are concerned. The rebellion happens faster than expected after Mr. Jones forgets to feed the animals. The animals of Mr. Jones house and leave it as a museum. Napoleon steals milk.</a:t>
                      </a:r>
                      <a:endParaRPr lang="en-US" sz="700" i="1" dirty="0"/>
                    </a:p>
                  </a:txBody>
                  <a:tcPr/>
                </a:tc>
              </a:tr>
              <a:tr h="591182">
                <a:tc>
                  <a:txBody>
                    <a:bodyPr/>
                    <a:lstStyle/>
                    <a:p>
                      <a:r>
                        <a:rPr lang="en-US" sz="700" b="1" dirty="0" smtClean="0"/>
                        <a:t>3 </a:t>
                      </a:r>
                      <a:r>
                        <a:rPr lang="en-US" sz="700" b="1" baseline="0" dirty="0" smtClean="0"/>
                        <a:t>The pigs emerge as leaders.</a:t>
                      </a:r>
                      <a:endParaRPr lang="en-US" sz="700" b="1" dirty="0"/>
                    </a:p>
                  </a:txBody>
                  <a:tcPr/>
                </a:tc>
                <a:tc>
                  <a:txBody>
                    <a:bodyPr/>
                    <a:lstStyle/>
                    <a:p>
                      <a:r>
                        <a:rPr lang="en-US" sz="700" i="0" dirty="0" smtClean="0"/>
                        <a:t>The</a:t>
                      </a:r>
                      <a:r>
                        <a:rPr lang="en-US" sz="700" i="0" baseline="0" dirty="0" smtClean="0"/>
                        <a:t> animals complete the harvest faster than ever. Snowball sets up the Sunday assemblies where Napoleon and Snowball often argue. Snowball’s committees fail, yet he is able to bring literacy to the animals with minor success. Napoleon teaches the sheep ‘four legs good two legs bad’ and takes the dogs for ‘education’.  Cow’s milk and windfall apples are given to pigs, Squealer convinces the animals that this is a good idea.</a:t>
                      </a:r>
                      <a:endParaRPr lang="en-US" sz="700" i="0" dirty="0"/>
                    </a:p>
                  </a:txBody>
                  <a:tcPr/>
                </a:tc>
              </a:tr>
              <a:tr h="384983">
                <a:tc>
                  <a:txBody>
                    <a:bodyPr/>
                    <a:lstStyle/>
                    <a:p>
                      <a:r>
                        <a:rPr lang="en-US" sz="700" b="1" dirty="0" smtClean="0"/>
                        <a:t>4 Battle of the Cowshed</a:t>
                      </a:r>
                      <a:endParaRPr lang="en-US" sz="700" b="1" dirty="0"/>
                    </a:p>
                  </a:txBody>
                  <a:tcPr/>
                </a:tc>
                <a:tc>
                  <a:txBody>
                    <a:bodyPr/>
                    <a:lstStyle/>
                    <a:p>
                      <a:r>
                        <a:rPr lang="en-US" sz="700" i="0" dirty="0" smtClean="0"/>
                        <a:t>News</a:t>
                      </a:r>
                      <a:r>
                        <a:rPr lang="en-US" sz="700" i="0" baseline="0" dirty="0" smtClean="0"/>
                        <a:t> of the rebellion spreads, Frederick, Jones and Pilkington complain about Animal Farm’s success. In October, a group of men try to seize the farm. Led by Snowball’s brilliance, the animals repel the attack, which is names ‘The Battle of the Cowshed’.</a:t>
                      </a:r>
                      <a:endParaRPr lang="en-US" sz="700" i="0" dirty="0"/>
                    </a:p>
                  </a:txBody>
                  <a:tcPr/>
                </a:tc>
              </a:tr>
              <a:tr h="493840">
                <a:tc>
                  <a:txBody>
                    <a:bodyPr/>
                    <a:lstStyle/>
                    <a:p>
                      <a:r>
                        <a:rPr lang="en-US" sz="700" b="1" dirty="0" smtClean="0"/>
                        <a:t>5  Snowball’s expulsion.</a:t>
                      </a:r>
                      <a:endParaRPr lang="en-US" sz="700" b="1" dirty="0"/>
                    </a:p>
                  </a:txBody>
                  <a:tcPr/>
                </a:tc>
                <a:tc>
                  <a:txBody>
                    <a:bodyPr/>
                    <a:lstStyle/>
                    <a:p>
                      <a:r>
                        <a:rPr lang="en-US" sz="700" i="0" dirty="0" smtClean="0"/>
                        <a:t>Mollie</a:t>
                      </a:r>
                      <a:r>
                        <a:rPr lang="en-US" sz="700" i="0" baseline="0" dirty="0" smtClean="0"/>
                        <a:t> deserts the farm. The pigs grow in influence,  suggesting ideas on which the animals must vote. Snowball and Napoleon continue to disagree, especially over the construction of a windmill.  When the Windmill is put to vote, Snowball is expelled from animal farm. Later, Napoleon announces that the Windmill will be built.</a:t>
                      </a:r>
                      <a:endParaRPr lang="en-US" sz="700" i="0" dirty="0"/>
                    </a:p>
                  </a:txBody>
                  <a:tcPr/>
                </a:tc>
              </a:tr>
              <a:tr h="610744">
                <a:tc>
                  <a:txBody>
                    <a:bodyPr/>
                    <a:lstStyle/>
                    <a:p>
                      <a:r>
                        <a:rPr lang="en-US" sz="700" b="1" dirty="0" smtClean="0"/>
                        <a:t>6 Building the windmill </a:t>
                      </a:r>
                      <a:endParaRPr lang="en-US" sz="700" b="1" dirty="0"/>
                    </a:p>
                  </a:txBody>
                  <a:tcPr/>
                </a:tc>
                <a:tc>
                  <a:txBody>
                    <a:bodyPr/>
                    <a:lstStyle/>
                    <a:p>
                      <a:r>
                        <a:rPr lang="en-US" sz="700" i="0" dirty="0" smtClean="0"/>
                        <a:t>The</a:t>
                      </a:r>
                      <a:r>
                        <a:rPr lang="en-US" sz="700" i="0" baseline="0" dirty="0" smtClean="0"/>
                        <a:t> animals work harder than ever, Boxer proves himself to be an inspiration. Napoleon begins trading with humans and hires </a:t>
                      </a:r>
                      <a:r>
                        <a:rPr lang="en-US" sz="700" i="0" baseline="0" dirty="0" err="1" smtClean="0"/>
                        <a:t>Mr</a:t>
                      </a:r>
                      <a:r>
                        <a:rPr lang="en-US" sz="700" i="0" baseline="0" dirty="0" smtClean="0"/>
                        <a:t> </a:t>
                      </a:r>
                      <a:r>
                        <a:rPr lang="en-US" sz="700" i="0" baseline="0" dirty="0" err="1" smtClean="0"/>
                        <a:t>Whymper</a:t>
                      </a:r>
                      <a:r>
                        <a:rPr lang="en-US" sz="700" i="0" baseline="0" dirty="0" smtClean="0"/>
                        <a:t>. Jones gives up trying to reclaim the farm. The animals begin sleeping with beds, and Muriel and Clover notice a change in the commandments ‘with sheets’. Squealer persuades the animals that this is acceptable. In November, a storm topples the half complete windmill. Napoleon blames this on Snowball.</a:t>
                      </a:r>
                      <a:endParaRPr lang="en-US" sz="700" i="0" dirty="0"/>
                    </a:p>
                  </a:txBody>
                  <a:tcPr/>
                </a:tc>
              </a:tr>
              <a:tr h="716798">
                <a:tc>
                  <a:txBody>
                    <a:bodyPr/>
                    <a:lstStyle/>
                    <a:p>
                      <a:r>
                        <a:rPr lang="en-US" sz="700" b="1" dirty="0" smtClean="0"/>
                        <a:t>7 Rebuilding</a:t>
                      </a:r>
                      <a:r>
                        <a:rPr lang="en-US" sz="700" b="1" baseline="0" dirty="0" smtClean="0"/>
                        <a:t> the windmill and the executions</a:t>
                      </a:r>
                      <a:endParaRPr lang="en-US" sz="700" b="1" dirty="0"/>
                    </a:p>
                  </a:txBody>
                  <a:tcPr/>
                </a:tc>
                <a:tc>
                  <a:txBody>
                    <a:bodyPr/>
                    <a:lstStyle/>
                    <a:p>
                      <a:r>
                        <a:rPr lang="en-US" sz="700" i="0" dirty="0" smtClean="0"/>
                        <a:t>The</a:t>
                      </a:r>
                      <a:r>
                        <a:rPr lang="en-US" sz="700" i="0" baseline="0" dirty="0" smtClean="0"/>
                        <a:t> animals struggle against starvation. After learning that they must sacrifice their eggs, the hens stage a demonstration. Napoleon denies their rations and 9 hens starve as a result. The animals are led to believe Snowball has been returning to the farm – his role at the battle of the Cowshed is adapted by Squealer. In spring, Napoleon calls a meeting and several ‘traitors’, who confess to being in league with Snowball, are executed, including protesting hens and pigs.  </a:t>
                      </a:r>
                      <a:r>
                        <a:rPr lang="en-US" sz="700" i="1" baseline="0" dirty="0" smtClean="0"/>
                        <a:t>Beasts of England </a:t>
                      </a:r>
                      <a:r>
                        <a:rPr lang="en-US" sz="700" i="0" baseline="0" dirty="0" smtClean="0"/>
                        <a:t>is outlawed.</a:t>
                      </a:r>
                      <a:endParaRPr lang="en-US" sz="700" i="0" dirty="0"/>
                    </a:p>
                  </a:txBody>
                  <a:tcPr/>
                </a:tc>
              </a:tr>
              <a:tr h="1002030">
                <a:tc>
                  <a:txBody>
                    <a:bodyPr/>
                    <a:lstStyle/>
                    <a:p>
                      <a:r>
                        <a:rPr lang="en-US" sz="700" b="1" dirty="0" smtClean="0"/>
                        <a:t>8 Trading with humans</a:t>
                      </a:r>
                      <a:r>
                        <a:rPr lang="en-US" sz="700" b="1" baseline="0" dirty="0" smtClean="0"/>
                        <a:t> and the destruction of the windmill.</a:t>
                      </a:r>
                      <a:endParaRPr lang="en-US" sz="700" b="1" dirty="0"/>
                    </a:p>
                  </a:txBody>
                  <a:tcPr/>
                </a:tc>
                <a:tc>
                  <a:txBody>
                    <a:bodyPr/>
                    <a:lstStyle/>
                    <a:p>
                      <a:r>
                        <a:rPr lang="en-US" sz="700" i="0" dirty="0" smtClean="0"/>
                        <a:t>Clover</a:t>
                      </a:r>
                      <a:r>
                        <a:rPr lang="en-US" sz="700" i="0" baseline="0" dirty="0" smtClean="0"/>
                        <a:t> and Benjamin notice a change in the commandments: ‘killing without cause’. The next year brings more work and less food, despite Squealer’s figures and statistics to the contrary. More executions occur. Napoleon’s is seen in public less often. Napoleon trades Frederick and Pilkington off against each other, and sells a pile of timber to Frederick, who tricks Napoleon with forged banknotes. Napoleon pronounces the death sentence on him. Frederick, with 14 other men, attack the farm and blow up the windmill, which rallies the animals to fight back. Several animals die, Boxer is injured but Squealer convinces the animals of their victory. The pigs find a crate of whiskey, Napoleon fears he is dying and proclaims that drinking alcohol is punishable by death. He then recovers and orders the retirement paddock to be planted with barley.</a:t>
                      </a:r>
                      <a:endParaRPr lang="en-US" sz="700" i="0" dirty="0"/>
                    </a:p>
                  </a:txBody>
                  <a:tcPr/>
                </a:tc>
              </a:tr>
              <a:tr h="741563">
                <a:tc>
                  <a:txBody>
                    <a:bodyPr/>
                    <a:lstStyle/>
                    <a:p>
                      <a:r>
                        <a:rPr lang="en-US" sz="700" b="1" dirty="0" smtClean="0"/>
                        <a:t>9 Boxer’s fate</a:t>
                      </a:r>
                      <a:endParaRPr lang="en-US" sz="700" b="1" dirty="0"/>
                    </a:p>
                  </a:txBody>
                  <a:tcPr/>
                </a:tc>
                <a:tc>
                  <a:txBody>
                    <a:bodyPr/>
                    <a:lstStyle/>
                    <a:p>
                      <a:r>
                        <a:rPr lang="en-US" sz="700" i="0" dirty="0" smtClean="0"/>
                        <a:t>Once again, the animals are faced with rebuilding the windmill. 31</a:t>
                      </a:r>
                      <a:r>
                        <a:rPr lang="en-US" sz="700" i="0" baseline="0" dirty="0" smtClean="0"/>
                        <a:t> pigs are born, and Napoleon orders for a schoolhouse to be built for their education. Rations are yet again reduced. Animal Farm is proclaimed a republic with Napoleon as president. Boxer is injured working  and Napoleon sends for a vet. A van arrives, Boxer is taken away but Benjamin reads the its side and learns that Boxer is being slaughtered. Squealer manages to convince the animals otherwise. Boxer is never seen again.</a:t>
                      </a:r>
                      <a:endParaRPr lang="en-US" sz="700" i="0" dirty="0"/>
                    </a:p>
                  </a:txBody>
                  <a:tcPr/>
                </a:tc>
              </a:tr>
              <a:tr h="944880">
                <a:tc>
                  <a:txBody>
                    <a:bodyPr/>
                    <a:lstStyle/>
                    <a:p>
                      <a:r>
                        <a:rPr lang="en-US" sz="700" b="1" dirty="0" smtClean="0"/>
                        <a:t>10 Pigs</a:t>
                      </a:r>
                      <a:r>
                        <a:rPr lang="en-US" sz="700" b="1" baseline="0" dirty="0" smtClean="0"/>
                        <a:t> and humans come together.</a:t>
                      </a:r>
                      <a:endParaRPr lang="en-US" sz="700" b="1" dirty="0"/>
                    </a:p>
                  </a:txBody>
                  <a:tcPr/>
                </a:tc>
                <a:tc>
                  <a:txBody>
                    <a:bodyPr/>
                    <a:lstStyle/>
                    <a:p>
                      <a:r>
                        <a:rPr lang="en-US" sz="700" i="0" dirty="0" smtClean="0"/>
                        <a:t>Years</a:t>
                      </a:r>
                      <a:r>
                        <a:rPr lang="en-US" sz="700" i="0" baseline="0" dirty="0" smtClean="0"/>
                        <a:t> pass. Muriel, Jessie, Pincher are dead. Clover is 14. No animal has ever retired. The farm has grown in size and population. Two windmills are complete. Clover </a:t>
                      </a:r>
                      <a:r>
                        <a:rPr lang="en-US" sz="700" i="0" baseline="0" dirty="0" err="1" smtClean="0"/>
                        <a:t>nptices</a:t>
                      </a:r>
                      <a:r>
                        <a:rPr lang="en-US" sz="700" i="0" baseline="0" dirty="0" smtClean="0"/>
                        <a:t> the pigs walk on two legs. The commandments are delated and replaced with “All animals are equal but some are more equal than others.” The pigs start carrying whips and wearing </a:t>
                      </a:r>
                      <a:r>
                        <a:rPr lang="en-US" sz="700" i="0" baseline="0" dirty="0" err="1" smtClean="0"/>
                        <a:t>Mr</a:t>
                      </a:r>
                      <a:r>
                        <a:rPr lang="en-US" sz="700" i="0" baseline="0" dirty="0" smtClean="0"/>
                        <a:t> Jones’ clothes. In the final scene, human farmers visit the farm and meet the other pigs. Toasts are exchanged and Napoleon changes the farm’s name back to Manor farm. The pigs and humans play cards. A quarrel brakes out. </a:t>
                      </a:r>
                      <a:r>
                        <a:rPr lang="en-US" sz="700" i="0" baseline="0" dirty="0" err="1" smtClean="0"/>
                        <a:t>Onlooking</a:t>
                      </a:r>
                      <a:r>
                        <a:rPr lang="en-US" sz="700" i="0" baseline="0" dirty="0" smtClean="0"/>
                        <a:t> animals can not discriminate between pigs and humans.</a:t>
                      </a:r>
                      <a:endParaRPr lang="en-US" sz="700" i="0"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03271059"/>
              </p:ext>
            </p:extLst>
          </p:nvPr>
        </p:nvGraphicFramePr>
        <p:xfrm>
          <a:off x="5238750" y="1"/>
          <a:ext cx="3905247" cy="3806508"/>
        </p:xfrm>
        <a:graphic>
          <a:graphicData uri="http://schemas.openxmlformats.org/drawingml/2006/table">
            <a:tbl>
              <a:tblPr firstRow="1" bandRow="1">
                <a:tableStyleId>{5940675A-B579-460E-94D1-54222C63F5DA}</a:tableStyleId>
              </a:tblPr>
              <a:tblGrid>
                <a:gridCol w="635524"/>
                <a:gridCol w="1306446"/>
                <a:gridCol w="634963"/>
                <a:gridCol w="1328314"/>
              </a:tblGrid>
              <a:tr h="263397">
                <a:tc gridSpan="4">
                  <a:txBody>
                    <a:bodyPr/>
                    <a:lstStyle/>
                    <a:p>
                      <a:pPr algn="ctr"/>
                      <a:r>
                        <a:rPr lang="en-US" sz="1200" b="1" dirty="0" smtClean="0">
                          <a:solidFill>
                            <a:srgbClr val="FFFFFF"/>
                          </a:solidFill>
                        </a:rPr>
                        <a:t>Characters</a:t>
                      </a:r>
                      <a:endParaRPr lang="en-US" sz="1200" b="1" dirty="0">
                        <a:solidFill>
                          <a:srgbClr val="FFFFFF"/>
                        </a:solidFill>
                      </a:endParaRPr>
                    </a:p>
                  </a:txBody>
                  <a:tcPr>
                    <a:solidFill>
                      <a:srgbClr val="000000"/>
                    </a:solidFill>
                  </a:tcPr>
                </a:tc>
                <a:tc hMerge="1">
                  <a:txBody>
                    <a:bodyPr/>
                    <a:lstStyle/>
                    <a:p>
                      <a:endParaRPr lang="en-US" dirty="0"/>
                    </a:p>
                  </a:txBody>
                  <a:tcPr>
                    <a:solidFill>
                      <a:srgbClr val="000000"/>
                    </a:solidFill>
                  </a:tcPr>
                </a:tc>
                <a:tc hMerge="1">
                  <a:txBody>
                    <a:bodyPr/>
                    <a:lstStyle/>
                    <a:p>
                      <a:endParaRPr lang="en-US" dirty="0"/>
                    </a:p>
                  </a:txBody>
                  <a:tcPr>
                    <a:solidFill>
                      <a:srgbClr val="000000"/>
                    </a:solidFill>
                  </a:tcPr>
                </a:tc>
                <a:tc hMerge="1">
                  <a:txBody>
                    <a:bodyPr/>
                    <a:lstStyle/>
                    <a:p>
                      <a:endParaRPr lang="en-US" dirty="0"/>
                    </a:p>
                  </a:txBody>
                  <a:tcPr>
                    <a:solidFill>
                      <a:srgbClr val="000000"/>
                    </a:solidFill>
                  </a:tcPr>
                </a:tc>
              </a:tr>
              <a:tr h="438996">
                <a:tc>
                  <a:txBody>
                    <a:bodyPr/>
                    <a:lstStyle/>
                    <a:p>
                      <a:r>
                        <a:rPr lang="en-US" sz="800" b="1" dirty="0" err="1" smtClean="0"/>
                        <a:t>Mr</a:t>
                      </a:r>
                      <a:r>
                        <a:rPr lang="en-US" sz="800" b="1" baseline="0" dirty="0" smtClean="0"/>
                        <a:t> Jones</a:t>
                      </a:r>
                      <a:endParaRPr lang="en-US" sz="800" b="1" dirty="0"/>
                    </a:p>
                  </a:txBody>
                  <a:tcPr/>
                </a:tc>
                <a:tc>
                  <a:txBody>
                    <a:bodyPr/>
                    <a:lstStyle/>
                    <a:p>
                      <a:r>
                        <a:rPr lang="en-US" sz="800" i="1" dirty="0" smtClean="0"/>
                        <a:t>Drunken owner of Animal Farm. Embodies</a:t>
                      </a:r>
                      <a:r>
                        <a:rPr lang="en-US" sz="800" i="1" baseline="0" dirty="0" smtClean="0"/>
                        <a:t> the tyranny of man.</a:t>
                      </a:r>
                      <a:endParaRPr lang="en-US" sz="800" i="1" dirty="0"/>
                    </a:p>
                  </a:txBody>
                  <a:tcPr/>
                </a:tc>
                <a:tc>
                  <a:txBody>
                    <a:bodyPr/>
                    <a:lstStyle/>
                    <a:p>
                      <a:r>
                        <a:rPr lang="en-US" sz="800" b="1" i="0" dirty="0" smtClean="0"/>
                        <a:t>Boxer</a:t>
                      </a:r>
                      <a:endParaRPr lang="en-US" sz="800" b="1" i="0" dirty="0"/>
                    </a:p>
                  </a:txBody>
                  <a:tcPr/>
                </a:tc>
                <a:tc>
                  <a:txBody>
                    <a:bodyPr/>
                    <a:lstStyle/>
                    <a:p>
                      <a:r>
                        <a:rPr lang="en-US" sz="800" i="0" dirty="0" smtClean="0"/>
                        <a:t>Devoted</a:t>
                      </a:r>
                      <a:r>
                        <a:rPr lang="en-US" sz="800" i="0" baseline="0" dirty="0" smtClean="0"/>
                        <a:t> citizen and immensely strong. Innocent  and naïve.</a:t>
                      </a:r>
                      <a:endParaRPr lang="en-US" sz="800" i="0" dirty="0"/>
                    </a:p>
                  </a:txBody>
                  <a:tcPr/>
                </a:tc>
              </a:tr>
              <a:tr h="438996">
                <a:tc>
                  <a:txBody>
                    <a:bodyPr/>
                    <a:lstStyle/>
                    <a:p>
                      <a:r>
                        <a:rPr lang="en-US" sz="800" b="1" dirty="0" err="1" smtClean="0"/>
                        <a:t>Mr</a:t>
                      </a:r>
                      <a:r>
                        <a:rPr lang="en-US" sz="800" b="1" dirty="0" smtClean="0"/>
                        <a:t> Pilkington</a:t>
                      </a:r>
                      <a:endParaRPr lang="en-US" sz="800" b="1" dirty="0"/>
                    </a:p>
                  </a:txBody>
                  <a:tcPr/>
                </a:tc>
                <a:tc>
                  <a:txBody>
                    <a:bodyPr/>
                    <a:lstStyle/>
                    <a:p>
                      <a:r>
                        <a:rPr lang="en-US" sz="800" i="1" dirty="0" smtClean="0"/>
                        <a:t>Owner of </a:t>
                      </a:r>
                      <a:r>
                        <a:rPr lang="en-US" sz="800" i="1" baseline="0" dirty="0" smtClean="0"/>
                        <a:t> </a:t>
                      </a:r>
                      <a:r>
                        <a:rPr lang="en-US" sz="800" i="1" dirty="0" err="1" smtClean="0"/>
                        <a:t>Foxwood</a:t>
                      </a:r>
                      <a:r>
                        <a:rPr lang="en-US" sz="800" i="1" dirty="0" smtClean="0"/>
                        <a:t> . Sells</a:t>
                      </a:r>
                      <a:r>
                        <a:rPr lang="en-US" sz="800" i="1" baseline="0" dirty="0" smtClean="0"/>
                        <a:t> land to Napoleon and praises his methods.</a:t>
                      </a:r>
                      <a:endParaRPr lang="en-US" sz="800" i="1" dirty="0"/>
                    </a:p>
                  </a:txBody>
                  <a:tcPr/>
                </a:tc>
                <a:tc>
                  <a:txBody>
                    <a:bodyPr/>
                    <a:lstStyle/>
                    <a:p>
                      <a:r>
                        <a:rPr lang="en-US" sz="800" b="1" i="1" dirty="0" smtClean="0"/>
                        <a:t>Clover</a:t>
                      </a:r>
                      <a:endParaRPr lang="en-US" sz="800" b="1" i="1" dirty="0"/>
                    </a:p>
                  </a:txBody>
                  <a:tcPr/>
                </a:tc>
                <a:tc>
                  <a:txBody>
                    <a:bodyPr/>
                    <a:lstStyle/>
                    <a:p>
                      <a:r>
                        <a:rPr lang="en-US" sz="800" i="1" dirty="0" smtClean="0"/>
                        <a:t>Maternal ,</a:t>
                      </a:r>
                      <a:r>
                        <a:rPr lang="en-US" sz="800" i="1" baseline="0" dirty="0" smtClean="0"/>
                        <a:t> </a:t>
                      </a:r>
                      <a:r>
                        <a:rPr lang="en-US" sz="800" i="1" dirty="0" smtClean="0"/>
                        <a:t>caring and</a:t>
                      </a:r>
                      <a:r>
                        <a:rPr lang="en-US" sz="800" i="1" baseline="0" dirty="0" smtClean="0"/>
                        <a:t> loyal. Senses hypocrisy but cannot articulate it.</a:t>
                      </a:r>
                      <a:endParaRPr lang="en-US" sz="800" i="1" dirty="0"/>
                    </a:p>
                  </a:txBody>
                  <a:tcPr/>
                </a:tc>
              </a:tr>
              <a:tr h="438996">
                <a:tc>
                  <a:txBody>
                    <a:bodyPr/>
                    <a:lstStyle/>
                    <a:p>
                      <a:r>
                        <a:rPr lang="en-US" sz="800" b="1" dirty="0" err="1" smtClean="0"/>
                        <a:t>Mr</a:t>
                      </a:r>
                      <a:r>
                        <a:rPr lang="en-US" sz="800" b="1" dirty="0" smtClean="0"/>
                        <a:t> Frederick</a:t>
                      </a:r>
                      <a:endParaRPr lang="en-US" sz="800" b="1" dirty="0"/>
                    </a:p>
                  </a:txBody>
                  <a:tcPr/>
                </a:tc>
                <a:tc>
                  <a:txBody>
                    <a:bodyPr/>
                    <a:lstStyle/>
                    <a:p>
                      <a:r>
                        <a:rPr lang="en-US" sz="800" i="1" dirty="0" smtClean="0"/>
                        <a:t>Cutthroat businessmen.</a:t>
                      </a:r>
                      <a:r>
                        <a:rPr lang="en-US" sz="800" i="1" baseline="0" dirty="0" smtClean="0"/>
                        <a:t> Trades with and manipulates Napoleon.</a:t>
                      </a:r>
                      <a:endParaRPr lang="en-US" sz="800" i="1" dirty="0"/>
                    </a:p>
                  </a:txBody>
                  <a:tcPr/>
                </a:tc>
                <a:tc>
                  <a:txBody>
                    <a:bodyPr/>
                    <a:lstStyle/>
                    <a:p>
                      <a:r>
                        <a:rPr lang="en-US" sz="800" b="1" i="1" dirty="0" smtClean="0"/>
                        <a:t>Mollie</a:t>
                      </a:r>
                      <a:endParaRPr lang="en-US" sz="800" b="1" i="1" dirty="0"/>
                    </a:p>
                  </a:txBody>
                  <a:tcPr/>
                </a:tc>
                <a:tc>
                  <a:txBody>
                    <a:bodyPr/>
                    <a:lstStyle/>
                    <a:p>
                      <a:r>
                        <a:rPr lang="en-US" sz="800" i="1" dirty="0" smtClean="0"/>
                        <a:t>Shallow and childish. Craves</a:t>
                      </a:r>
                      <a:r>
                        <a:rPr lang="en-US" sz="800" i="1" baseline="0" dirty="0" smtClean="0"/>
                        <a:t> ribbons and sugar. Deserts the farm</a:t>
                      </a:r>
                      <a:endParaRPr lang="en-US" sz="800" i="1" dirty="0"/>
                    </a:p>
                  </a:txBody>
                  <a:tcPr/>
                </a:tc>
              </a:tr>
              <a:tr h="438996">
                <a:tc>
                  <a:txBody>
                    <a:bodyPr/>
                    <a:lstStyle/>
                    <a:p>
                      <a:r>
                        <a:rPr lang="en-US" sz="800" b="1" dirty="0" err="1" smtClean="0"/>
                        <a:t>Mr</a:t>
                      </a:r>
                      <a:r>
                        <a:rPr lang="en-US" sz="800" b="1" dirty="0" smtClean="0"/>
                        <a:t> </a:t>
                      </a:r>
                      <a:r>
                        <a:rPr lang="en-US" sz="800" b="1" dirty="0" err="1" smtClean="0"/>
                        <a:t>Whymper</a:t>
                      </a:r>
                      <a:endParaRPr lang="en-US" sz="800" b="1" dirty="0"/>
                    </a:p>
                  </a:txBody>
                  <a:tcPr/>
                </a:tc>
                <a:tc>
                  <a:txBody>
                    <a:bodyPr/>
                    <a:lstStyle/>
                    <a:p>
                      <a:r>
                        <a:rPr lang="en-US" sz="800" i="1" dirty="0" smtClean="0"/>
                        <a:t>Sly,</a:t>
                      </a:r>
                      <a:r>
                        <a:rPr lang="en-US" sz="800" i="1" baseline="0" dirty="0" smtClean="0"/>
                        <a:t> </a:t>
                      </a:r>
                      <a:r>
                        <a:rPr lang="en-US" sz="800" i="1" dirty="0" smtClean="0"/>
                        <a:t>greedy and self interested. </a:t>
                      </a:r>
                      <a:r>
                        <a:rPr lang="en-US" sz="800" i="1" dirty="0" err="1" smtClean="0"/>
                        <a:t>Solicior</a:t>
                      </a:r>
                      <a:r>
                        <a:rPr lang="en-US" sz="800" i="1" baseline="0" dirty="0" smtClean="0"/>
                        <a:t> who aids </a:t>
                      </a:r>
                      <a:r>
                        <a:rPr lang="en-US" sz="800" i="1" dirty="0" smtClean="0"/>
                        <a:t>Napoleon’s tyranny.</a:t>
                      </a:r>
                      <a:endParaRPr lang="en-US" sz="800" i="1" dirty="0"/>
                    </a:p>
                  </a:txBody>
                  <a:tcPr/>
                </a:tc>
                <a:tc>
                  <a:txBody>
                    <a:bodyPr/>
                    <a:lstStyle/>
                    <a:p>
                      <a:r>
                        <a:rPr lang="en-US" sz="800" b="1" i="1" dirty="0" smtClean="0"/>
                        <a:t>Benjamin</a:t>
                      </a:r>
                      <a:endParaRPr lang="en-US" sz="800" b="1" i="1" dirty="0"/>
                    </a:p>
                  </a:txBody>
                  <a:tcPr/>
                </a:tc>
                <a:tc>
                  <a:txBody>
                    <a:bodyPr/>
                    <a:lstStyle/>
                    <a:p>
                      <a:r>
                        <a:rPr lang="en-US" sz="800" i="1" dirty="0" smtClean="0"/>
                        <a:t>Stubborn, cynical and apathetic.</a:t>
                      </a:r>
                      <a:r>
                        <a:rPr lang="en-US" sz="800" i="1" baseline="0" dirty="0" smtClean="0"/>
                        <a:t> Only stirred to passion by Boxer’s removal</a:t>
                      </a:r>
                      <a:endParaRPr lang="en-US" sz="800" i="1" dirty="0"/>
                    </a:p>
                  </a:txBody>
                  <a:tcPr/>
                </a:tc>
              </a:tr>
              <a:tr h="438996">
                <a:tc>
                  <a:txBody>
                    <a:bodyPr/>
                    <a:lstStyle/>
                    <a:p>
                      <a:r>
                        <a:rPr lang="en-US" sz="800" b="1" dirty="0" smtClean="0"/>
                        <a:t>Moses</a:t>
                      </a:r>
                      <a:endParaRPr lang="en-US" sz="800" b="1" dirty="0"/>
                    </a:p>
                  </a:txBody>
                  <a:tcPr/>
                </a:tc>
                <a:tc>
                  <a:txBody>
                    <a:bodyPr/>
                    <a:lstStyle/>
                    <a:p>
                      <a:r>
                        <a:rPr lang="en-US" sz="800" i="1" dirty="0" smtClean="0"/>
                        <a:t>Tamed</a:t>
                      </a:r>
                      <a:r>
                        <a:rPr lang="en-US" sz="800" i="1" baseline="0" dirty="0" smtClean="0"/>
                        <a:t> raven of Jones. Spreads the idea of </a:t>
                      </a:r>
                      <a:r>
                        <a:rPr lang="en-US" sz="800" i="1" baseline="0" dirty="0" err="1" smtClean="0"/>
                        <a:t>Sugarcandy</a:t>
                      </a:r>
                      <a:r>
                        <a:rPr lang="en-US" sz="800" i="1" baseline="0" dirty="0" smtClean="0"/>
                        <a:t> Mountain.</a:t>
                      </a:r>
                      <a:endParaRPr lang="en-US" sz="800" i="1" dirty="0"/>
                    </a:p>
                  </a:txBody>
                  <a:tcPr/>
                </a:tc>
                <a:tc>
                  <a:txBody>
                    <a:bodyPr/>
                    <a:lstStyle/>
                    <a:p>
                      <a:r>
                        <a:rPr lang="en-US" sz="800" b="1" i="1" dirty="0" smtClean="0"/>
                        <a:t>Dogs + Sheep</a:t>
                      </a:r>
                      <a:endParaRPr lang="en-US" sz="800" b="1" i="1" dirty="0"/>
                    </a:p>
                  </a:txBody>
                  <a:tcPr/>
                </a:tc>
                <a:tc>
                  <a:txBody>
                    <a:bodyPr/>
                    <a:lstStyle/>
                    <a:p>
                      <a:r>
                        <a:rPr lang="en-US" sz="800" i="1" dirty="0" smtClean="0"/>
                        <a:t>Instruments of fear and control,</a:t>
                      </a:r>
                      <a:r>
                        <a:rPr lang="en-US" sz="800" i="1" baseline="0" dirty="0" smtClean="0"/>
                        <a:t> educated by Napoleon.</a:t>
                      </a:r>
                      <a:endParaRPr lang="en-US" sz="800" i="1" dirty="0"/>
                    </a:p>
                  </a:txBody>
                  <a:tcPr/>
                </a:tc>
              </a:tr>
              <a:tr h="673126">
                <a:tc>
                  <a:txBody>
                    <a:bodyPr/>
                    <a:lstStyle/>
                    <a:p>
                      <a:r>
                        <a:rPr lang="en-US" sz="800" b="1" dirty="0" smtClean="0"/>
                        <a:t>Snowball</a:t>
                      </a:r>
                      <a:endParaRPr lang="en-US" sz="800" b="1" dirty="0"/>
                    </a:p>
                  </a:txBody>
                  <a:tcPr/>
                </a:tc>
                <a:tc>
                  <a:txBody>
                    <a:bodyPr/>
                    <a:lstStyle/>
                    <a:p>
                      <a:r>
                        <a:rPr lang="en-US" sz="800" i="1" dirty="0" smtClean="0"/>
                        <a:t>Devoted to animalism and the</a:t>
                      </a:r>
                      <a:r>
                        <a:rPr lang="en-US" sz="800" i="1" baseline="0" dirty="0" smtClean="0"/>
                        <a:t> education of lesser animals. Hero at the battle of the cowshed.</a:t>
                      </a:r>
                      <a:endParaRPr lang="en-US" sz="800" i="1" dirty="0"/>
                    </a:p>
                  </a:txBody>
                  <a:tcPr/>
                </a:tc>
                <a:tc>
                  <a:txBody>
                    <a:bodyPr/>
                    <a:lstStyle/>
                    <a:p>
                      <a:r>
                        <a:rPr lang="en-US" sz="800" b="1" i="1" dirty="0" smtClean="0"/>
                        <a:t>Napoleon</a:t>
                      </a:r>
                      <a:endParaRPr lang="en-US" sz="800" b="1" i="1" dirty="0"/>
                    </a:p>
                  </a:txBody>
                  <a:tcPr/>
                </a:tc>
                <a:tc>
                  <a:txBody>
                    <a:bodyPr/>
                    <a:lstStyle/>
                    <a:p>
                      <a:r>
                        <a:rPr lang="en-US" sz="800" i="1" dirty="0" smtClean="0"/>
                        <a:t>Expels</a:t>
                      </a:r>
                      <a:r>
                        <a:rPr lang="en-US" sz="800" i="1" baseline="0" dirty="0" smtClean="0"/>
                        <a:t> Snowball. Executes animals. </a:t>
                      </a:r>
                      <a:r>
                        <a:rPr lang="en-US" sz="800" i="1" dirty="0" smtClean="0"/>
                        <a:t>Establishes</a:t>
                      </a:r>
                      <a:r>
                        <a:rPr lang="en-US" sz="800" i="1" baseline="0" dirty="0" smtClean="0"/>
                        <a:t> himself as dictator. Controls with fear. Becomes Jones.</a:t>
                      </a:r>
                      <a:endParaRPr lang="en-US" sz="800" i="1" dirty="0"/>
                    </a:p>
                  </a:txBody>
                  <a:tcPr/>
                </a:tc>
              </a:tr>
              <a:tr h="545148">
                <a:tc>
                  <a:txBody>
                    <a:bodyPr/>
                    <a:lstStyle/>
                    <a:p>
                      <a:r>
                        <a:rPr lang="en-US" sz="800" b="1" dirty="0" smtClean="0"/>
                        <a:t>Squealer</a:t>
                      </a:r>
                      <a:endParaRPr lang="en-US" sz="800" b="1" dirty="0"/>
                    </a:p>
                  </a:txBody>
                  <a:tcPr/>
                </a:tc>
                <a:tc>
                  <a:txBody>
                    <a:bodyPr/>
                    <a:lstStyle/>
                    <a:p>
                      <a:r>
                        <a:rPr lang="en-US" sz="800" i="1" dirty="0" smtClean="0"/>
                        <a:t>Mouthpiece of Napoleon. Uses propaganda</a:t>
                      </a:r>
                      <a:r>
                        <a:rPr lang="en-US" sz="800" i="1" baseline="0" dirty="0" smtClean="0"/>
                        <a:t> to control the animals.</a:t>
                      </a:r>
                      <a:endParaRPr lang="en-US" sz="800" i="1" dirty="0"/>
                    </a:p>
                  </a:txBody>
                  <a:tcPr/>
                </a:tc>
                <a:tc>
                  <a:txBody>
                    <a:bodyPr/>
                    <a:lstStyle/>
                    <a:p>
                      <a:r>
                        <a:rPr lang="en-US" sz="800" b="1" i="1" dirty="0" smtClean="0"/>
                        <a:t>Old Major</a:t>
                      </a:r>
                      <a:endParaRPr lang="en-US" sz="800" b="1" i="1" dirty="0"/>
                    </a:p>
                  </a:txBody>
                  <a:tcPr/>
                </a:tc>
                <a:tc>
                  <a:txBody>
                    <a:bodyPr/>
                    <a:lstStyle/>
                    <a:p>
                      <a:r>
                        <a:rPr lang="en-US" sz="800" i="1" dirty="0" smtClean="0"/>
                        <a:t>Wise,</a:t>
                      </a:r>
                      <a:r>
                        <a:rPr lang="en-US" sz="800" i="1" baseline="0" dirty="0" smtClean="0"/>
                        <a:t> old pig. Inspires the rebellion with his rhetoric.</a:t>
                      </a:r>
                      <a:endParaRPr lang="en-US" sz="800" i="1" dirty="0"/>
                    </a:p>
                  </a:txBody>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938576366"/>
              </p:ext>
            </p:extLst>
          </p:nvPr>
        </p:nvGraphicFramePr>
        <p:xfrm>
          <a:off x="0" y="5199"/>
          <a:ext cx="839410" cy="6830738"/>
        </p:xfrm>
        <a:graphic>
          <a:graphicData uri="http://schemas.openxmlformats.org/drawingml/2006/table">
            <a:tbl>
              <a:tblPr firstRow="1" bandRow="1">
                <a:tableStyleId>{5940675A-B579-460E-94D1-54222C63F5DA}</a:tableStyleId>
              </a:tblPr>
              <a:tblGrid>
                <a:gridCol w="839410"/>
              </a:tblGrid>
              <a:tr h="373871">
                <a:tc>
                  <a:txBody>
                    <a:bodyPr/>
                    <a:lstStyle/>
                    <a:p>
                      <a:r>
                        <a:rPr lang="en-US" sz="800" dirty="0" smtClean="0">
                          <a:solidFill>
                            <a:srgbClr val="FFFFFF"/>
                          </a:solidFill>
                        </a:rPr>
                        <a:t>Vocabulary</a:t>
                      </a:r>
                      <a:endParaRPr lang="en-US" sz="800" dirty="0">
                        <a:solidFill>
                          <a:srgbClr val="FFFFFF"/>
                        </a:solidFill>
                      </a:endParaRPr>
                    </a:p>
                  </a:txBody>
                  <a:tcPr>
                    <a:solidFill>
                      <a:srgbClr val="000000"/>
                    </a:solidFill>
                  </a:tcPr>
                </a:tc>
              </a:tr>
              <a:tr h="215364">
                <a:tc>
                  <a:txBody>
                    <a:bodyPr/>
                    <a:lstStyle/>
                    <a:p>
                      <a:pPr algn="l" rtl="0" fontAlgn="ctr"/>
                      <a:r>
                        <a:rPr lang="en-GB" sz="800" b="0" i="0" u="none" strike="noStrike">
                          <a:solidFill>
                            <a:srgbClr val="000000"/>
                          </a:solidFill>
                          <a:effectLst/>
                          <a:latin typeface="Calibri"/>
                        </a:rPr>
                        <a:t>Abundance</a:t>
                      </a:r>
                    </a:p>
                  </a:txBody>
                  <a:tcPr marL="9525" marR="9525" marT="9525" marB="0" anchor="ctr"/>
                </a:tc>
              </a:tr>
              <a:tr h="215364">
                <a:tc>
                  <a:txBody>
                    <a:bodyPr/>
                    <a:lstStyle/>
                    <a:p>
                      <a:pPr algn="l" rtl="0" fontAlgn="ctr"/>
                      <a:r>
                        <a:rPr lang="en-GB" sz="800" b="0" i="0" u="none" strike="noStrike">
                          <a:solidFill>
                            <a:srgbClr val="000000"/>
                          </a:solidFill>
                          <a:effectLst/>
                          <a:latin typeface="Calibri"/>
                        </a:rPr>
                        <a:t>Advocated</a:t>
                      </a:r>
                    </a:p>
                  </a:txBody>
                  <a:tcPr marL="9525" marR="9525" marT="9525" marB="0" anchor="ctr"/>
                </a:tc>
              </a:tr>
              <a:tr h="215364">
                <a:tc>
                  <a:txBody>
                    <a:bodyPr/>
                    <a:lstStyle/>
                    <a:p>
                      <a:pPr algn="l" rtl="0" fontAlgn="ctr"/>
                      <a:r>
                        <a:rPr lang="en-GB" sz="800" b="0" i="0" u="none" strike="noStrike">
                          <a:solidFill>
                            <a:srgbClr val="000000"/>
                          </a:solidFill>
                          <a:effectLst/>
                          <a:latin typeface="Calibri"/>
                        </a:rPr>
                        <a:t>Canvassing</a:t>
                      </a:r>
                    </a:p>
                  </a:txBody>
                  <a:tcPr marL="9525" marR="9525" marT="9525" marB="0" anchor="ctr"/>
                </a:tc>
              </a:tr>
              <a:tr h="215364">
                <a:tc>
                  <a:txBody>
                    <a:bodyPr/>
                    <a:lstStyle/>
                    <a:p>
                      <a:pPr algn="l" rtl="0" fontAlgn="ctr"/>
                      <a:r>
                        <a:rPr lang="en-GB" sz="800" b="0" i="0" u="none" strike="noStrike">
                          <a:solidFill>
                            <a:srgbClr val="000000"/>
                          </a:solidFill>
                          <a:effectLst/>
                          <a:latin typeface="Calibri"/>
                        </a:rPr>
                        <a:t>ceremonial</a:t>
                      </a:r>
                    </a:p>
                  </a:txBody>
                  <a:tcPr marL="9525" marR="9525" marT="9525" marB="0" anchor="ctr"/>
                </a:tc>
              </a:tr>
              <a:tr h="215364">
                <a:tc>
                  <a:txBody>
                    <a:bodyPr/>
                    <a:lstStyle/>
                    <a:p>
                      <a:pPr algn="l" rtl="0" fontAlgn="ctr"/>
                      <a:r>
                        <a:rPr lang="en-GB" sz="800" b="0" i="0" u="none" strike="noStrike">
                          <a:solidFill>
                            <a:srgbClr val="000000"/>
                          </a:solidFill>
                          <a:effectLst/>
                          <a:latin typeface="Calibri"/>
                        </a:rPr>
                        <a:t>Comrade</a:t>
                      </a:r>
                    </a:p>
                  </a:txBody>
                  <a:tcPr marL="9525" marR="9525" marT="9525" marB="0" anchor="ctr"/>
                </a:tc>
              </a:tr>
              <a:tr h="215364">
                <a:tc>
                  <a:txBody>
                    <a:bodyPr/>
                    <a:lstStyle/>
                    <a:p>
                      <a:pPr algn="l" rtl="0" fontAlgn="ctr"/>
                      <a:r>
                        <a:rPr lang="en-GB" sz="800" b="0" i="0" u="none" strike="noStrike">
                          <a:solidFill>
                            <a:srgbClr val="000000"/>
                          </a:solidFill>
                          <a:effectLst/>
                          <a:latin typeface="Calibri"/>
                        </a:rPr>
                        <a:t>Dejectedly</a:t>
                      </a:r>
                    </a:p>
                  </a:txBody>
                  <a:tcPr marL="9525" marR="9525" marT="9525" marB="0" anchor="ctr"/>
                </a:tc>
              </a:tr>
              <a:tr h="215364">
                <a:tc>
                  <a:txBody>
                    <a:bodyPr/>
                    <a:lstStyle/>
                    <a:p>
                      <a:pPr algn="l" rtl="0" fontAlgn="ctr"/>
                      <a:r>
                        <a:rPr lang="en-GB" sz="800" b="0" i="0" u="none" strike="noStrike">
                          <a:solidFill>
                            <a:srgbClr val="000000"/>
                          </a:solidFill>
                          <a:effectLst/>
                          <a:latin typeface="Calibri"/>
                        </a:rPr>
                        <a:t>Denounced</a:t>
                      </a:r>
                    </a:p>
                  </a:txBody>
                  <a:tcPr marL="9525" marR="9525" marT="9525" marB="0" anchor="ctr"/>
                </a:tc>
              </a:tr>
              <a:tr h="215364">
                <a:tc>
                  <a:txBody>
                    <a:bodyPr/>
                    <a:lstStyle/>
                    <a:p>
                      <a:pPr algn="l" rtl="0" fontAlgn="ctr"/>
                      <a:r>
                        <a:rPr lang="en-GB" sz="800" b="0" i="0" u="none" strike="noStrike">
                          <a:solidFill>
                            <a:srgbClr val="000000"/>
                          </a:solidFill>
                          <a:effectLst/>
                          <a:latin typeface="Calibri"/>
                        </a:rPr>
                        <a:t>eloquence</a:t>
                      </a:r>
                    </a:p>
                  </a:txBody>
                  <a:tcPr marL="9525" marR="9525" marT="9525" marB="0" anchor="ctr"/>
                </a:tc>
              </a:tr>
              <a:tr h="215364">
                <a:tc>
                  <a:txBody>
                    <a:bodyPr/>
                    <a:lstStyle/>
                    <a:p>
                      <a:pPr algn="l" rtl="0" fontAlgn="ctr"/>
                      <a:r>
                        <a:rPr lang="en-GB" sz="800" b="0" i="0" u="none" strike="noStrike">
                          <a:solidFill>
                            <a:srgbClr val="000000"/>
                          </a:solidFill>
                          <a:effectLst/>
                          <a:latin typeface="Calibri"/>
                        </a:rPr>
                        <a:t>emboldened</a:t>
                      </a:r>
                    </a:p>
                  </a:txBody>
                  <a:tcPr marL="9525" marR="9525" marT="9525" marB="0" anchor="ctr"/>
                </a:tc>
              </a:tr>
              <a:tr h="215364">
                <a:tc>
                  <a:txBody>
                    <a:bodyPr/>
                    <a:lstStyle/>
                    <a:p>
                      <a:pPr algn="l" rtl="0" fontAlgn="ctr"/>
                      <a:r>
                        <a:rPr lang="en-GB" sz="800" b="0" i="0" u="none" strike="noStrike">
                          <a:solidFill>
                            <a:srgbClr val="000000"/>
                          </a:solidFill>
                          <a:effectLst/>
                          <a:latin typeface="Calibri"/>
                        </a:rPr>
                        <a:t>expulsion</a:t>
                      </a:r>
                    </a:p>
                  </a:txBody>
                  <a:tcPr marL="9525" marR="9525" marT="9525" marB="0" anchor="ctr"/>
                </a:tc>
              </a:tr>
              <a:tr h="215364">
                <a:tc>
                  <a:txBody>
                    <a:bodyPr/>
                    <a:lstStyle/>
                    <a:p>
                      <a:pPr algn="l" rtl="0" fontAlgn="ctr"/>
                      <a:r>
                        <a:rPr lang="en-GB" sz="800" b="0" i="0" u="none" strike="noStrike">
                          <a:solidFill>
                            <a:srgbClr val="000000"/>
                          </a:solidFill>
                          <a:effectLst/>
                          <a:latin typeface="Calibri"/>
                        </a:rPr>
                        <a:t>Liberty</a:t>
                      </a:r>
                    </a:p>
                  </a:txBody>
                  <a:tcPr marL="9525" marR="9525" marT="9525" marB="0" anchor="ctr"/>
                </a:tc>
              </a:tr>
              <a:tr h="215364">
                <a:tc>
                  <a:txBody>
                    <a:bodyPr/>
                    <a:lstStyle/>
                    <a:p>
                      <a:pPr algn="l" rtl="0" fontAlgn="ctr"/>
                      <a:r>
                        <a:rPr lang="en-GB" sz="800" b="0" i="0" u="none" strike="noStrike">
                          <a:solidFill>
                            <a:srgbClr val="000000"/>
                          </a:solidFill>
                          <a:effectLst/>
                          <a:latin typeface="Calibri"/>
                        </a:rPr>
                        <a:t>Maxim</a:t>
                      </a:r>
                    </a:p>
                  </a:txBody>
                  <a:tcPr marL="9525" marR="9525" marT="9525" marB="0" anchor="ctr"/>
                </a:tc>
              </a:tr>
              <a:tr h="215364">
                <a:tc>
                  <a:txBody>
                    <a:bodyPr/>
                    <a:lstStyle/>
                    <a:p>
                      <a:pPr algn="l" rtl="0" fontAlgn="ctr"/>
                      <a:r>
                        <a:rPr lang="en-GB" sz="800" b="0" i="0" u="none" strike="noStrike">
                          <a:solidFill>
                            <a:srgbClr val="000000"/>
                          </a:solidFill>
                          <a:effectLst/>
                          <a:latin typeface="Calibri"/>
                        </a:rPr>
                        <a:t>Negotiations</a:t>
                      </a:r>
                    </a:p>
                  </a:txBody>
                  <a:tcPr marL="9525" marR="9525" marT="9525" marB="0" anchor="ctr"/>
                </a:tc>
              </a:tr>
              <a:tr h="215364">
                <a:tc>
                  <a:txBody>
                    <a:bodyPr/>
                    <a:lstStyle/>
                    <a:p>
                      <a:pPr algn="l" rtl="0" fontAlgn="ctr"/>
                      <a:r>
                        <a:rPr lang="en-GB" sz="800" b="0" i="0" u="none" strike="noStrike">
                          <a:solidFill>
                            <a:srgbClr val="000000"/>
                          </a:solidFill>
                          <a:effectLst/>
                          <a:latin typeface="Calibri"/>
                        </a:rPr>
                        <a:t>Posthumously</a:t>
                      </a:r>
                    </a:p>
                  </a:txBody>
                  <a:tcPr marL="9525" marR="9525" marT="9525" marB="0" anchor="ctr"/>
                </a:tc>
              </a:tr>
              <a:tr h="215364">
                <a:tc>
                  <a:txBody>
                    <a:bodyPr/>
                    <a:lstStyle/>
                    <a:p>
                      <a:pPr algn="l" rtl="0" fontAlgn="ctr"/>
                      <a:r>
                        <a:rPr lang="en-GB" sz="800" b="0" i="0" u="none" strike="noStrike">
                          <a:solidFill>
                            <a:srgbClr val="000000"/>
                          </a:solidFill>
                          <a:effectLst/>
                          <a:latin typeface="Calibri"/>
                        </a:rPr>
                        <a:t>Precuations</a:t>
                      </a:r>
                    </a:p>
                  </a:txBody>
                  <a:tcPr marL="9525" marR="9525" marT="9525" marB="0" anchor="ctr"/>
                </a:tc>
              </a:tr>
              <a:tr h="215364">
                <a:tc>
                  <a:txBody>
                    <a:bodyPr/>
                    <a:lstStyle/>
                    <a:p>
                      <a:pPr algn="l" rtl="0" fontAlgn="ctr"/>
                      <a:r>
                        <a:rPr lang="en-GB" sz="800" b="0" i="0" u="none" strike="noStrike">
                          <a:solidFill>
                            <a:srgbClr val="000000"/>
                          </a:solidFill>
                          <a:effectLst/>
                          <a:latin typeface="Calibri"/>
                        </a:rPr>
                        <a:t>Presided</a:t>
                      </a:r>
                    </a:p>
                  </a:txBody>
                  <a:tcPr marL="9525" marR="9525" marT="9525" marB="0" anchor="ctr"/>
                </a:tc>
              </a:tr>
              <a:tr h="215364">
                <a:tc>
                  <a:txBody>
                    <a:bodyPr/>
                    <a:lstStyle/>
                    <a:p>
                      <a:pPr algn="l" rtl="0" fontAlgn="ctr"/>
                      <a:r>
                        <a:rPr lang="en-GB" sz="800" b="0" i="0" u="none" strike="noStrike">
                          <a:solidFill>
                            <a:srgbClr val="000000"/>
                          </a:solidFill>
                          <a:effectLst/>
                          <a:latin typeface="Calibri"/>
                        </a:rPr>
                        <a:t>Principle</a:t>
                      </a:r>
                    </a:p>
                  </a:txBody>
                  <a:tcPr marL="9525" marR="9525" marT="9525" marB="0" anchor="ctr"/>
                </a:tc>
              </a:tr>
              <a:tr h="215364">
                <a:tc>
                  <a:txBody>
                    <a:bodyPr/>
                    <a:lstStyle/>
                    <a:p>
                      <a:pPr algn="l" rtl="0" fontAlgn="ctr"/>
                      <a:r>
                        <a:rPr lang="en-GB" sz="800" b="0" i="0" u="none" strike="noStrike">
                          <a:solidFill>
                            <a:srgbClr val="000000"/>
                          </a:solidFill>
                          <a:effectLst/>
                          <a:latin typeface="Calibri"/>
                        </a:rPr>
                        <a:t>Procession</a:t>
                      </a:r>
                    </a:p>
                  </a:txBody>
                  <a:tcPr marL="9525" marR="9525" marT="9525" marB="0" anchor="ctr"/>
                </a:tc>
              </a:tr>
              <a:tr h="215364">
                <a:tc>
                  <a:txBody>
                    <a:bodyPr/>
                    <a:lstStyle/>
                    <a:p>
                      <a:pPr algn="l" rtl="0" fontAlgn="ctr"/>
                      <a:r>
                        <a:rPr lang="en-GB" sz="800" b="0" i="0" u="none" strike="noStrike">
                          <a:solidFill>
                            <a:srgbClr val="000000"/>
                          </a:solidFill>
                          <a:effectLst/>
                          <a:latin typeface="Calibri"/>
                        </a:rPr>
                        <a:t>Procured</a:t>
                      </a:r>
                    </a:p>
                  </a:txBody>
                  <a:tcPr marL="9525" marR="9525" marT="9525" marB="0" anchor="ctr"/>
                </a:tc>
              </a:tr>
              <a:tr h="215364">
                <a:tc>
                  <a:txBody>
                    <a:bodyPr/>
                    <a:lstStyle/>
                    <a:p>
                      <a:pPr algn="l" rtl="0" fontAlgn="ctr"/>
                      <a:r>
                        <a:rPr lang="en-GB" sz="800" b="0" i="0" u="none" strike="noStrike">
                          <a:solidFill>
                            <a:srgbClr val="000000"/>
                          </a:solidFill>
                          <a:effectLst/>
                          <a:latin typeface="Calibri"/>
                        </a:rPr>
                        <a:t>Prophecy</a:t>
                      </a:r>
                    </a:p>
                  </a:txBody>
                  <a:tcPr marL="9525" marR="9525" marT="9525" marB="0" anchor="ctr"/>
                </a:tc>
              </a:tr>
              <a:tr h="215364">
                <a:tc>
                  <a:txBody>
                    <a:bodyPr/>
                    <a:lstStyle/>
                    <a:p>
                      <a:pPr algn="l" rtl="0" fontAlgn="ctr"/>
                      <a:r>
                        <a:rPr lang="en-GB" sz="800" b="0" i="0" u="none" strike="noStrike">
                          <a:solidFill>
                            <a:srgbClr val="000000"/>
                          </a:solidFill>
                          <a:effectLst/>
                          <a:latin typeface="Calibri"/>
                        </a:rPr>
                        <a:t>Readjustment</a:t>
                      </a:r>
                    </a:p>
                  </a:txBody>
                  <a:tcPr marL="9525" marR="9525" marT="9525" marB="0" anchor="ctr"/>
                </a:tc>
              </a:tr>
              <a:tr h="215364">
                <a:tc>
                  <a:txBody>
                    <a:bodyPr/>
                    <a:lstStyle/>
                    <a:p>
                      <a:pPr algn="l" rtl="0" fontAlgn="ctr"/>
                      <a:r>
                        <a:rPr lang="en-GB" sz="800" b="0" i="0" u="none" strike="noStrike">
                          <a:solidFill>
                            <a:srgbClr val="000000"/>
                          </a:solidFill>
                          <a:effectLst/>
                          <a:latin typeface="Calibri"/>
                        </a:rPr>
                        <a:t>Recitation</a:t>
                      </a:r>
                    </a:p>
                  </a:txBody>
                  <a:tcPr marL="9525" marR="9525" marT="9525" marB="0" anchor="ctr"/>
                </a:tc>
              </a:tr>
              <a:tr h="215364">
                <a:tc>
                  <a:txBody>
                    <a:bodyPr/>
                    <a:lstStyle/>
                    <a:p>
                      <a:pPr algn="l" rtl="0" fontAlgn="ctr"/>
                      <a:r>
                        <a:rPr lang="en-GB" sz="800" b="0" i="0" u="none" strike="noStrike">
                          <a:solidFill>
                            <a:srgbClr val="000000"/>
                          </a:solidFill>
                          <a:effectLst/>
                          <a:latin typeface="Calibri"/>
                        </a:rPr>
                        <a:t>Seclusion</a:t>
                      </a:r>
                    </a:p>
                  </a:txBody>
                  <a:tcPr marL="9525" marR="9525" marT="9525" marB="0" anchor="ctr"/>
                </a:tc>
              </a:tr>
              <a:tr h="215364">
                <a:tc>
                  <a:txBody>
                    <a:bodyPr/>
                    <a:lstStyle/>
                    <a:p>
                      <a:pPr algn="l" rtl="0" fontAlgn="ctr"/>
                      <a:r>
                        <a:rPr lang="en-GB" sz="800" b="0" i="0" u="none" strike="noStrike">
                          <a:solidFill>
                            <a:srgbClr val="000000"/>
                          </a:solidFill>
                          <a:effectLst/>
                          <a:latin typeface="Calibri"/>
                        </a:rPr>
                        <a:t>Sentimentality</a:t>
                      </a:r>
                    </a:p>
                  </a:txBody>
                  <a:tcPr marL="9525" marR="9525" marT="9525" marB="0" anchor="ctr"/>
                </a:tc>
              </a:tr>
              <a:tr h="215364">
                <a:tc>
                  <a:txBody>
                    <a:bodyPr/>
                    <a:lstStyle/>
                    <a:p>
                      <a:pPr algn="l" rtl="0" fontAlgn="ctr"/>
                      <a:r>
                        <a:rPr lang="en-GB" sz="800" b="0" i="0" u="none" strike="noStrike">
                          <a:solidFill>
                            <a:srgbClr val="000000"/>
                          </a:solidFill>
                          <a:effectLst/>
                          <a:latin typeface="Calibri"/>
                        </a:rPr>
                        <a:t>Stupefied</a:t>
                      </a:r>
                    </a:p>
                  </a:txBody>
                  <a:tcPr marL="9525" marR="9525" marT="9525" marB="0" anchor="ctr"/>
                </a:tc>
              </a:tr>
              <a:tr h="215364">
                <a:tc>
                  <a:txBody>
                    <a:bodyPr/>
                    <a:lstStyle/>
                    <a:p>
                      <a:pPr algn="l" rtl="0" fontAlgn="ctr"/>
                      <a:r>
                        <a:rPr lang="en-GB" sz="800" b="0" i="0" u="none" strike="noStrike">
                          <a:solidFill>
                            <a:srgbClr val="000000"/>
                          </a:solidFill>
                          <a:effectLst/>
                          <a:latin typeface="Calibri"/>
                        </a:rPr>
                        <a:t>Superintended</a:t>
                      </a:r>
                    </a:p>
                  </a:txBody>
                  <a:tcPr marL="9525" marR="9525" marT="9525" marB="0" anchor="ctr"/>
                </a:tc>
              </a:tr>
              <a:tr h="215364">
                <a:tc>
                  <a:txBody>
                    <a:bodyPr/>
                    <a:lstStyle/>
                    <a:p>
                      <a:pPr algn="l" rtl="0" fontAlgn="ctr"/>
                      <a:r>
                        <a:rPr lang="en-GB" sz="800" b="0" i="0" u="none" strike="noStrike">
                          <a:solidFill>
                            <a:srgbClr val="000000"/>
                          </a:solidFill>
                          <a:effectLst/>
                          <a:latin typeface="Calibri"/>
                        </a:rPr>
                        <a:t>Suppressed</a:t>
                      </a:r>
                    </a:p>
                  </a:txBody>
                  <a:tcPr marL="9525" marR="9525" marT="9525" marB="0" anchor="ctr"/>
                </a:tc>
              </a:tr>
              <a:tr h="215364">
                <a:tc>
                  <a:txBody>
                    <a:bodyPr/>
                    <a:lstStyle/>
                    <a:p>
                      <a:pPr algn="l" rtl="0" fontAlgn="ctr"/>
                      <a:r>
                        <a:rPr lang="en-GB" sz="800" b="0" i="0" u="none" strike="noStrike">
                          <a:solidFill>
                            <a:srgbClr val="000000"/>
                          </a:solidFill>
                          <a:effectLst/>
                          <a:latin typeface="Calibri"/>
                        </a:rPr>
                        <a:t>Surmounted</a:t>
                      </a:r>
                    </a:p>
                  </a:txBody>
                  <a:tcPr marL="9525" marR="9525" marT="9525" marB="0" anchor="ctr"/>
                </a:tc>
              </a:tr>
              <a:tr h="215364">
                <a:tc>
                  <a:txBody>
                    <a:bodyPr/>
                    <a:lstStyle/>
                    <a:p>
                      <a:pPr algn="l" rtl="0" fontAlgn="ctr"/>
                      <a:r>
                        <a:rPr lang="en-GB" sz="800" b="0" i="0" u="none" strike="noStrike" dirty="0">
                          <a:solidFill>
                            <a:srgbClr val="000000"/>
                          </a:solidFill>
                          <a:effectLst/>
                          <a:latin typeface="Calibri"/>
                        </a:rPr>
                        <a:t>Treachery</a:t>
                      </a:r>
                    </a:p>
                  </a:txBody>
                  <a:tcPr marL="9525" marR="9525" marT="9525" marB="0" anchor="ctr"/>
                </a:tc>
              </a:tr>
              <a:tr h="211311">
                <a:tc>
                  <a:txBody>
                    <a:bodyPr/>
                    <a:lstStyle/>
                    <a:p>
                      <a:pPr algn="l" rtl="0" fontAlgn="ctr"/>
                      <a:r>
                        <a:rPr lang="en-GB" sz="800" b="0" i="0" u="none" strike="noStrike" dirty="0">
                          <a:solidFill>
                            <a:srgbClr val="000000"/>
                          </a:solidFill>
                          <a:effectLst/>
                          <a:latin typeface="Calibri"/>
                        </a:rPr>
                        <a:t>Unanimously</a:t>
                      </a:r>
                    </a:p>
                  </a:txBody>
                  <a:tcPr marL="9525" marR="9525" marT="9525" marB="0" anchor="ct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497524222"/>
              </p:ext>
            </p:extLst>
          </p:nvPr>
        </p:nvGraphicFramePr>
        <p:xfrm>
          <a:off x="5238750" y="3806509"/>
          <a:ext cx="1590675" cy="3037204"/>
        </p:xfrm>
        <a:graphic>
          <a:graphicData uri="http://schemas.openxmlformats.org/drawingml/2006/table">
            <a:tbl>
              <a:tblPr firstRow="1" bandRow="1">
                <a:tableStyleId>{5940675A-B579-460E-94D1-54222C63F5DA}</a:tableStyleId>
              </a:tblPr>
              <a:tblGrid>
                <a:gridCol w="1590675"/>
              </a:tblGrid>
              <a:tr h="282130">
                <a:tc>
                  <a:txBody>
                    <a:bodyPr/>
                    <a:lstStyle/>
                    <a:p>
                      <a:r>
                        <a:rPr lang="en-US" sz="1200" dirty="0" smtClean="0">
                          <a:solidFill>
                            <a:srgbClr val="FFFFFF"/>
                          </a:solidFill>
                        </a:rPr>
                        <a:t>Themes</a:t>
                      </a:r>
                      <a:endParaRPr lang="en-US" sz="1200" dirty="0">
                        <a:solidFill>
                          <a:srgbClr val="FFFFFF"/>
                        </a:solidFill>
                      </a:endParaRPr>
                    </a:p>
                  </a:txBody>
                  <a:tcPr>
                    <a:solidFill>
                      <a:srgbClr val="000000"/>
                    </a:solidFill>
                  </a:tcPr>
                </a:tc>
              </a:tr>
              <a:tr h="470217">
                <a:tc>
                  <a:txBody>
                    <a:bodyPr/>
                    <a:lstStyle/>
                    <a:p>
                      <a:r>
                        <a:rPr lang="en-US" sz="1200" dirty="0" smtClean="0"/>
                        <a:t>Leadership and Corruption</a:t>
                      </a:r>
                      <a:endParaRPr lang="en-US" sz="1200" dirty="0"/>
                    </a:p>
                  </a:txBody>
                  <a:tcPr/>
                </a:tc>
              </a:tr>
              <a:tr h="470217">
                <a:tc>
                  <a:txBody>
                    <a:bodyPr/>
                    <a:lstStyle/>
                    <a:p>
                      <a:r>
                        <a:rPr lang="en-US" sz="1200" dirty="0" smtClean="0"/>
                        <a:t>Control over the intellectually inferior</a:t>
                      </a:r>
                      <a:endParaRPr lang="en-US" sz="1200" dirty="0"/>
                    </a:p>
                  </a:txBody>
                  <a:tcPr/>
                </a:tc>
              </a:tr>
              <a:tr h="282130">
                <a:tc>
                  <a:txBody>
                    <a:bodyPr/>
                    <a:lstStyle/>
                    <a:p>
                      <a:r>
                        <a:rPr lang="en-US" sz="1200" dirty="0" smtClean="0"/>
                        <a:t>Lies and deceit</a:t>
                      </a:r>
                      <a:endParaRPr lang="en-US" sz="1200" dirty="0"/>
                    </a:p>
                  </a:txBody>
                  <a:tcPr/>
                </a:tc>
              </a:tr>
              <a:tr h="470217">
                <a:tc>
                  <a:txBody>
                    <a:bodyPr/>
                    <a:lstStyle/>
                    <a:p>
                      <a:r>
                        <a:rPr lang="en-US" sz="1200" dirty="0" smtClean="0"/>
                        <a:t>Foolishness and</a:t>
                      </a:r>
                      <a:r>
                        <a:rPr lang="en-US" sz="1200" baseline="0" dirty="0" smtClean="0"/>
                        <a:t> naivety</a:t>
                      </a:r>
                      <a:endParaRPr lang="en-US" sz="1200" dirty="0"/>
                    </a:p>
                  </a:txBody>
                  <a:tcPr/>
                </a:tc>
              </a:tr>
              <a:tr h="282130">
                <a:tc>
                  <a:txBody>
                    <a:bodyPr/>
                    <a:lstStyle/>
                    <a:p>
                      <a:r>
                        <a:rPr lang="en-US" sz="1200" dirty="0" smtClean="0"/>
                        <a:t>Violence </a:t>
                      </a:r>
                      <a:endParaRPr lang="en-US" sz="1200" dirty="0"/>
                    </a:p>
                  </a:txBody>
                  <a:tcPr/>
                </a:tc>
              </a:tr>
              <a:tr h="282130">
                <a:tc>
                  <a:txBody>
                    <a:bodyPr/>
                    <a:lstStyle/>
                    <a:p>
                      <a:r>
                        <a:rPr lang="en-US" sz="1200" dirty="0" smtClean="0"/>
                        <a:t>Pride and Ceremony</a:t>
                      </a:r>
                      <a:endParaRPr lang="en-US" sz="1200" dirty="0"/>
                    </a:p>
                  </a:txBody>
                  <a:tcPr/>
                </a:tc>
              </a:tr>
              <a:tr h="498033">
                <a:tc>
                  <a:txBody>
                    <a:bodyPr/>
                    <a:lstStyle/>
                    <a:p>
                      <a:r>
                        <a:rPr lang="en-US" sz="1200" dirty="0" smtClean="0"/>
                        <a:t>Dreams,</a:t>
                      </a:r>
                      <a:r>
                        <a:rPr lang="en-US" sz="1200" baseline="0" dirty="0" smtClean="0"/>
                        <a:t> hopes and future plans</a:t>
                      </a:r>
                      <a:endParaRPr lang="en-US" sz="1200" dirty="0"/>
                    </a:p>
                  </a:txBody>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3379700651"/>
              </p:ext>
            </p:extLst>
          </p:nvPr>
        </p:nvGraphicFramePr>
        <p:xfrm>
          <a:off x="6829425" y="3798459"/>
          <a:ext cx="2314575" cy="3050016"/>
        </p:xfrm>
        <a:graphic>
          <a:graphicData uri="http://schemas.openxmlformats.org/drawingml/2006/table">
            <a:tbl>
              <a:tblPr firstRow="1" bandRow="1">
                <a:tableStyleId>{5940675A-B579-460E-94D1-54222C63F5DA}</a:tableStyleId>
              </a:tblPr>
              <a:tblGrid>
                <a:gridCol w="2314575"/>
              </a:tblGrid>
              <a:tr h="259191">
                <a:tc>
                  <a:txBody>
                    <a:bodyPr/>
                    <a:lstStyle/>
                    <a:p>
                      <a:r>
                        <a:rPr lang="en-US" sz="1200" dirty="0" smtClean="0">
                          <a:solidFill>
                            <a:srgbClr val="FFFFFF"/>
                          </a:solidFill>
                        </a:rPr>
                        <a:t>Context</a:t>
                      </a:r>
                      <a:endParaRPr lang="en-US" sz="1200" dirty="0">
                        <a:solidFill>
                          <a:srgbClr val="FFFFFF"/>
                        </a:solidFill>
                      </a:endParaRPr>
                    </a:p>
                  </a:txBody>
                  <a:tcPr>
                    <a:solidFill>
                      <a:srgbClr val="000000"/>
                    </a:solidFill>
                  </a:tcPr>
                </a:tc>
              </a:tr>
              <a:tr h="308721">
                <a:tc>
                  <a:txBody>
                    <a:bodyPr/>
                    <a:lstStyle/>
                    <a:p>
                      <a:r>
                        <a:rPr lang="en-US" sz="750" dirty="0" smtClean="0"/>
                        <a:t>An allegorical tale with</a:t>
                      </a:r>
                      <a:r>
                        <a:rPr lang="en-US" sz="750" baseline="0" dirty="0" smtClean="0"/>
                        <a:t> direct links to the history of the Soviet Union in the early 20</a:t>
                      </a:r>
                      <a:r>
                        <a:rPr lang="en-US" sz="750" baseline="30000" dirty="0" smtClean="0"/>
                        <a:t>th</a:t>
                      </a:r>
                      <a:r>
                        <a:rPr lang="en-US" sz="750" baseline="0" dirty="0" smtClean="0"/>
                        <a:t> century.</a:t>
                      </a:r>
                      <a:endParaRPr lang="en-US" sz="750" dirty="0"/>
                    </a:p>
                  </a:txBody>
                  <a:tcPr/>
                </a:tc>
              </a:tr>
              <a:tr h="63638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50" b="0" dirty="0" smtClean="0"/>
                        <a:t>The</a:t>
                      </a:r>
                      <a:r>
                        <a:rPr lang="en-US" sz="750" b="0" baseline="0" dirty="0" smtClean="0"/>
                        <a:t> book charts the corruptions of </a:t>
                      </a:r>
                      <a:r>
                        <a:rPr lang="en-US" sz="750" b="1" i="1" baseline="0" dirty="0" smtClean="0"/>
                        <a:t>Communist</a:t>
                      </a:r>
                      <a:r>
                        <a:rPr lang="en-US" sz="750" b="0" i="1" baseline="0" dirty="0" smtClean="0"/>
                        <a:t> </a:t>
                      </a:r>
                      <a:r>
                        <a:rPr lang="en-US" sz="750" b="0" i="0" baseline="0" dirty="0" smtClean="0"/>
                        <a:t>ideals of equality, where workers are promised equality and freedom and are eventually repressed and treated as bad, if not worse, as under the previous rule of the </a:t>
                      </a:r>
                      <a:r>
                        <a:rPr lang="en-US" sz="750" b="1" i="1" baseline="0" dirty="0" smtClean="0"/>
                        <a:t>capitalist ‘Tsar’.</a:t>
                      </a:r>
                      <a:endParaRPr lang="en-US" sz="750" b="1" i="1" dirty="0" smtClean="0"/>
                    </a:p>
                  </a:txBody>
                  <a:tcPr/>
                </a:tc>
              </a:tr>
              <a:tr h="382183">
                <a:tc>
                  <a:txBody>
                    <a:bodyPr/>
                    <a:lstStyle/>
                    <a:p>
                      <a:r>
                        <a:rPr lang="en-US" sz="750" b="1" i="1" dirty="0" smtClean="0"/>
                        <a:t>Old Major </a:t>
                      </a:r>
                      <a:r>
                        <a:rPr lang="en-US" sz="750" b="0" i="0" dirty="0" smtClean="0"/>
                        <a:t>represents</a:t>
                      </a:r>
                      <a:r>
                        <a:rPr lang="en-US" sz="750" b="0" i="0" baseline="0" dirty="0" smtClean="0"/>
                        <a:t> </a:t>
                      </a:r>
                      <a:r>
                        <a:rPr lang="en-US" sz="750" b="1" i="0" baseline="0" dirty="0" smtClean="0"/>
                        <a:t>Karl Marx</a:t>
                      </a:r>
                      <a:r>
                        <a:rPr lang="en-US" sz="750" b="0" i="0" baseline="0" dirty="0" smtClean="0"/>
                        <a:t>, putting forward the communist ideals which will free them from the </a:t>
                      </a:r>
                      <a:r>
                        <a:rPr lang="en-US" sz="750" b="1" i="1" baseline="0" dirty="0" smtClean="0"/>
                        <a:t>tyranny of capitalism </a:t>
                      </a:r>
                      <a:r>
                        <a:rPr lang="en-US" sz="750" b="0" i="0" baseline="0" dirty="0" smtClean="0"/>
                        <a:t>(represented by </a:t>
                      </a:r>
                      <a:r>
                        <a:rPr lang="en-US" sz="750" b="1" i="0" baseline="0" dirty="0" smtClean="0"/>
                        <a:t>Jones</a:t>
                      </a:r>
                      <a:r>
                        <a:rPr lang="en-US" sz="750" b="0" i="0" baseline="0" dirty="0" smtClean="0"/>
                        <a:t>).</a:t>
                      </a:r>
                      <a:endParaRPr lang="en-US" sz="750" b="0" i="1" dirty="0"/>
                    </a:p>
                  </a:txBody>
                  <a:tcPr/>
                </a:tc>
              </a:tr>
              <a:tr h="382183">
                <a:tc>
                  <a:txBody>
                    <a:bodyPr/>
                    <a:lstStyle/>
                    <a:p>
                      <a:r>
                        <a:rPr lang="en-US" sz="750" b="1" i="1" dirty="0" smtClean="0"/>
                        <a:t>Snowball</a:t>
                      </a:r>
                      <a:r>
                        <a:rPr lang="en-US" sz="750" b="0" i="0" baseline="0" dirty="0" smtClean="0"/>
                        <a:t> represents </a:t>
                      </a:r>
                      <a:r>
                        <a:rPr lang="en-US" sz="750" b="1" i="1" baseline="0" dirty="0" smtClean="0"/>
                        <a:t>Trotsky</a:t>
                      </a:r>
                      <a:r>
                        <a:rPr lang="en-US" sz="750" b="0" i="0" baseline="0" dirty="0" smtClean="0"/>
                        <a:t>, a passionate component of </a:t>
                      </a:r>
                      <a:r>
                        <a:rPr lang="en-US" sz="750" b="1" i="1" baseline="0" dirty="0" smtClean="0"/>
                        <a:t>Animalism</a:t>
                      </a:r>
                      <a:r>
                        <a:rPr lang="en-US" sz="750" b="0" i="1" baseline="0" dirty="0" smtClean="0"/>
                        <a:t> </a:t>
                      </a:r>
                      <a:r>
                        <a:rPr lang="en-US" sz="750" b="1" i="1" baseline="0" dirty="0" smtClean="0"/>
                        <a:t>(Communism</a:t>
                      </a:r>
                      <a:r>
                        <a:rPr lang="en-US" sz="750" b="0" i="1" baseline="0" dirty="0" smtClean="0"/>
                        <a:t>) </a:t>
                      </a:r>
                      <a:r>
                        <a:rPr lang="en-US" sz="750" b="0" i="0" baseline="0" dirty="0" smtClean="0"/>
                        <a:t>who is expelled by </a:t>
                      </a:r>
                      <a:r>
                        <a:rPr lang="en-US" sz="750" b="1" i="1" baseline="0" dirty="0" smtClean="0"/>
                        <a:t>Napoleon (Stalin).</a:t>
                      </a:r>
                      <a:endParaRPr lang="en-US" sz="750" b="1" i="1" dirty="0"/>
                    </a:p>
                  </a:txBody>
                  <a:tcPr/>
                </a:tc>
              </a:tr>
              <a:tr h="338970">
                <a:tc>
                  <a:txBody>
                    <a:bodyPr/>
                    <a:lstStyle/>
                    <a:p>
                      <a:r>
                        <a:rPr lang="en-US" sz="750" b="1" i="1" dirty="0" smtClean="0"/>
                        <a:t>Napoleon</a:t>
                      </a:r>
                      <a:r>
                        <a:rPr lang="en-US" sz="750" b="0" i="0" baseline="0" dirty="0" smtClean="0"/>
                        <a:t> follows a similar rise to power as </a:t>
                      </a:r>
                      <a:r>
                        <a:rPr lang="en-US" sz="750" b="1" i="1" baseline="0" dirty="0" smtClean="0"/>
                        <a:t>Stalin</a:t>
                      </a:r>
                      <a:r>
                        <a:rPr lang="en-US" sz="750" b="0" i="1" baseline="0" dirty="0" smtClean="0"/>
                        <a:t>, </a:t>
                      </a:r>
                      <a:r>
                        <a:rPr lang="en-US" sz="750" b="0" i="0" baseline="0" dirty="0" smtClean="0"/>
                        <a:t>using fear and propaganda to control the masses, including show trials and executions.</a:t>
                      </a:r>
                      <a:endParaRPr lang="en-US" sz="750" b="0" i="1" dirty="0"/>
                    </a:p>
                  </a:txBody>
                  <a:tcPr/>
                </a:tc>
              </a:tr>
              <a:tr h="489696">
                <a:tc>
                  <a:txBody>
                    <a:bodyPr/>
                    <a:lstStyle/>
                    <a:p>
                      <a:r>
                        <a:rPr lang="en-US" sz="750" b="0" i="0" dirty="0" smtClean="0"/>
                        <a:t>By</a:t>
                      </a:r>
                      <a:r>
                        <a:rPr lang="en-US" sz="750" b="0" i="0" baseline="0" dirty="0" smtClean="0"/>
                        <a:t> the end of the novel, the </a:t>
                      </a:r>
                      <a:r>
                        <a:rPr lang="en-US" sz="750" b="1" i="0" baseline="0" dirty="0" smtClean="0"/>
                        <a:t>ideals of communism </a:t>
                      </a:r>
                      <a:r>
                        <a:rPr lang="en-US" sz="750" b="0" i="0" baseline="0" dirty="0" smtClean="0"/>
                        <a:t>have been so far abused and forgotten, that Napoleon meets and forms agreements with former oppressors.</a:t>
                      </a:r>
                      <a:endParaRPr lang="en-US" sz="750" b="0" i="0" dirty="0"/>
                    </a:p>
                  </a:txBody>
                  <a:tcPr/>
                </a:tc>
              </a:tr>
            </a:tbl>
          </a:graphicData>
        </a:graphic>
      </p:graphicFrame>
    </p:spTree>
    <p:extLst>
      <p:ext uri="{BB962C8B-B14F-4D97-AF65-F5344CB8AC3E}">
        <p14:creationId xmlns:p14="http://schemas.microsoft.com/office/powerpoint/2010/main" val="4246225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7038</TotalTime>
  <Words>1343</Words>
  <Application>Microsoft Office PowerPoint</Application>
  <PresentationFormat>On-screen Show (4:3)</PresentationFormat>
  <Paragraphs>98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Wildern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Morton</dc:creator>
  <cp:lastModifiedBy>David Bunker</cp:lastModifiedBy>
  <cp:revision>66</cp:revision>
  <cp:lastPrinted>2015-05-18T09:07:37Z</cp:lastPrinted>
  <dcterms:created xsi:type="dcterms:W3CDTF">2015-05-15T16:37:23Z</dcterms:created>
  <dcterms:modified xsi:type="dcterms:W3CDTF">2015-06-16T09:56:26Z</dcterms:modified>
</cp:coreProperties>
</file>